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94739" y="688974"/>
            <a:ext cx="595452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69722"/>
            <a:ext cx="9013825" cy="6693534"/>
          </a:xfrm>
          <a:custGeom>
            <a:avLst/>
            <a:gdLst/>
            <a:ahLst/>
            <a:cxnLst/>
            <a:rect l="l" t="t" r="r" b="b"/>
            <a:pathLst>
              <a:path w="9013825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3498" y="0"/>
                </a:lnTo>
                <a:lnTo>
                  <a:pt x="8732228" y="3576"/>
                </a:lnTo>
                <a:lnTo>
                  <a:pt x="8778740" y="13967"/>
                </a:lnTo>
                <a:lnTo>
                  <a:pt x="8822525" y="30662"/>
                </a:lnTo>
                <a:lnTo>
                  <a:pt x="8863071" y="53151"/>
                </a:lnTo>
                <a:lnTo>
                  <a:pt x="8899868" y="80923"/>
                </a:lnTo>
                <a:lnTo>
                  <a:pt x="8932405" y="113468"/>
                </a:lnTo>
                <a:lnTo>
                  <a:pt x="8960172" y="150277"/>
                </a:lnTo>
                <a:lnTo>
                  <a:pt x="8982656" y="190840"/>
                </a:lnTo>
                <a:lnTo>
                  <a:pt x="8999349" y="234645"/>
                </a:lnTo>
                <a:lnTo>
                  <a:pt x="9009740" y="281184"/>
                </a:lnTo>
                <a:lnTo>
                  <a:pt x="9013317" y="329946"/>
                </a:lnTo>
                <a:lnTo>
                  <a:pt x="9013317" y="6363525"/>
                </a:lnTo>
                <a:lnTo>
                  <a:pt x="9009740" y="6412277"/>
                </a:lnTo>
                <a:lnTo>
                  <a:pt x="8999349" y="6458809"/>
                </a:lnTo>
                <a:lnTo>
                  <a:pt x="8982656" y="6502608"/>
                </a:lnTo>
                <a:lnTo>
                  <a:pt x="8960172" y="6543167"/>
                </a:lnTo>
                <a:lnTo>
                  <a:pt x="8932405" y="6579973"/>
                </a:lnTo>
                <a:lnTo>
                  <a:pt x="8899868" y="6612516"/>
                </a:lnTo>
                <a:lnTo>
                  <a:pt x="8863071" y="6640287"/>
                </a:lnTo>
                <a:lnTo>
                  <a:pt x="8822525" y="6662775"/>
                </a:lnTo>
                <a:lnTo>
                  <a:pt x="8778740" y="6679470"/>
                </a:lnTo>
                <a:lnTo>
                  <a:pt x="8732228" y="6689861"/>
                </a:lnTo>
                <a:lnTo>
                  <a:pt x="8683498" y="6693438"/>
                </a:lnTo>
                <a:lnTo>
                  <a:pt x="329920" y="6693439"/>
                </a:lnTo>
                <a:lnTo>
                  <a:pt x="281168" y="6689861"/>
                </a:lnTo>
                <a:lnTo>
                  <a:pt x="234636" y="6679470"/>
                </a:lnTo>
                <a:lnTo>
                  <a:pt x="190835" y="6662775"/>
                </a:lnTo>
                <a:lnTo>
                  <a:pt x="150276" y="6640287"/>
                </a:lnTo>
                <a:lnTo>
                  <a:pt x="113469" y="6612516"/>
                </a:lnTo>
                <a:lnTo>
                  <a:pt x="80925" y="6579973"/>
                </a:lnTo>
                <a:lnTo>
                  <a:pt x="53153" y="6543167"/>
                </a:lnTo>
                <a:lnTo>
                  <a:pt x="30664" y="6502608"/>
                </a:lnTo>
                <a:lnTo>
                  <a:pt x="13968" y="6458809"/>
                </a:lnTo>
                <a:lnTo>
                  <a:pt x="3577" y="6412277"/>
                </a:lnTo>
                <a:lnTo>
                  <a:pt x="0" y="6363525"/>
                </a:lnTo>
                <a:lnTo>
                  <a:pt x="0" y="329946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085" y="256793"/>
            <a:ext cx="21272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6963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7713" y="2036445"/>
            <a:ext cx="733996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313" y="69722"/>
              <a:ext cx="9013825" cy="6692265"/>
            </a:xfrm>
            <a:custGeom>
              <a:avLst/>
              <a:gdLst/>
              <a:ahLst/>
              <a:cxnLst/>
              <a:rect l="l" t="t" r="r" b="b"/>
              <a:pathLst>
                <a:path w="9013825" h="6692265">
                  <a:moveTo>
                    <a:pt x="0" y="329946"/>
                  </a:moveTo>
                  <a:lnTo>
                    <a:pt x="3576" y="281184"/>
                  </a:lnTo>
                  <a:lnTo>
                    <a:pt x="13965" y="234645"/>
                  </a:lnTo>
                  <a:lnTo>
                    <a:pt x="30657" y="190840"/>
                  </a:lnTo>
                  <a:lnTo>
                    <a:pt x="53141" y="150277"/>
                  </a:lnTo>
                  <a:lnTo>
                    <a:pt x="80907" y="113468"/>
                  </a:lnTo>
                  <a:lnTo>
                    <a:pt x="113445" y="80923"/>
                  </a:lnTo>
                  <a:lnTo>
                    <a:pt x="150245" y="53151"/>
                  </a:lnTo>
                  <a:lnTo>
                    <a:pt x="190796" y="30662"/>
                  </a:lnTo>
                  <a:lnTo>
                    <a:pt x="234589" y="13967"/>
                  </a:lnTo>
                  <a:lnTo>
                    <a:pt x="281114" y="3576"/>
                  </a:lnTo>
                  <a:lnTo>
                    <a:pt x="329859" y="0"/>
                  </a:lnTo>
                  <a:lnTo>
                    <a:pt x="8683462" y="0"/>
                  </a:lnTo>
                  <a:lnTo>
                    <a:pt x="8732224" y="3576"/>
                  </a:lnTo>
                  <a:lnTo>
                    <a:pt x="8778762" y="13967"/>
                  </a:lnTo>
                  <a:lnTo>
                    <a:pt x="8822568" y="30662"/>
                  </a:lnTo>
                  <a:lnTo>
                    <a:pt x="8863130" y="53151"/>
                  </a:lnTo>
                  <a:lnTo>
                    <a:pt x="8899939" y="80923"/>
                  </a:lnTo>
                  <a:lnTo>
                    <a:pt x="8932485" y="113468"/>
                  </a:lnTo>
                  <a:lnTo>
                    <a:pt x="8960257" y="150277"/>
                  </a:lnTo>
                  <a:lnTo>
                    <a:pt x="8982745" y="190840"/>
                  </a:lnTo>
                  <a:lnTo>
                    <a:pt x="8999440" y="234645"/>
                  </a:lnTo>
                  <a:lnTo>
                    <a:pt x="9009831" y="281184"/>
                  </a:lnTo>
                  <a:lnTo>
                    <a:pt x="9013408" y="329946"/>
                  </a:lnTo>
                  <a:lnTo>
                    <a:pt x="9013408" y="6362369"/>
                  </a:lnTo>
                  <a:lnTo>
                    <a:pt x="9009831" y="6411115"/>
                  </a:lnTo>
                  <a:lnTo>
                    <a:pt x="8999440" y="6457639"/>
                  </a:lnTo>
                  <a:lnTo>
                    <a:pt x="8982745" y="6501432"/>
                  </a:lnTo>
                  <a:lnTo>
                    <a:pt x="8960257" y="6541984"/>
                  </a:lnTo>
                  <a:lnTo>
                    <a:pt x="8932485" y="6578785"/>
                  </a:lnTo>
                  <a:lnTo>
                    <a:pt x="8899939" y="6611323"/>
                  </a:lnTo>
                  <a:lnTo>
                    <a:pt x="8863130" y="6639090"/>
                  </a:lnTo>
                  <a:lnTo>
                    <a:pt x="8822568" y="6661574"/>
                  </a:lnTo>
                  <a:lnTo>
                    <a:pt x="8778762" y="6678266"/>
                  </a:lnTo>
                  <a:lnTo>
                    <a:pt x="8732224" y="6688655"/>
                  </a:lnTo>
                  <a:lnTo>
                    <a:pt x="8683462" y="6692231"/>
                  </a:lnTo>
                  <a:lnTo>
                    <a:pt x="329859" y="6692231"/>
                  </a:lnTo>
                  <a:lnTo>
                    <a:pt x="281114" y="6688655"/>
                  </a:lnTo>
                  <a:lnTo>
                    <a:pt x="234589" y="6678266"/>
                  </a:lnTo>
                  <a:lnTo>
                    <a:pt x="190796" y="6661574"/>
                  </a:lnTo>
                  <a:lnTo>
                    <a:pt x="150245" y="6639090"/>
                  </a:lnTo>
                  <a:lnTo>
                    <a:pt x="113445" y="6611323"/>
                  </a:lnTo>
                  <a:lnTo>
                    <a:pt x="80907" y="6578785"/>
                  </a:lnTo>
                  <a:lnTo>
                    <a:pt x="53141" y="6541984"/>
                  </a:lnTo>
                  <a:lnTo>
                    <a:pt x="30657" y="6501432"/>
                  </a:lnTo>
                  <a:lnTo>
                    <a:pt x="13965" y="6457639"/>
                  </a:lnTo>
                  <a:lnTo>
                    <a:pt x="3576" y="6411115"/>
                  </a:lnTo>
                  <a:lnTo>
                    <a:pt x="0" y="6362369"/>
                  </a:lnTo>
                  <a:lnTo>
                    <a:pt x="0" y="329946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931" y="1396688"/>
              <a:ext cx="9022080" cy="120650"/>
            </a:xfrm>
            <a:custGeom>
              <a:avLst/>
              <a:gdLst/>
              <a:ahLst/>
              <a:cxnLst/>
              <a:rect l="l" t="t" r="r" b="b"/>
              <a:pathLst>
                <a:path w="9022080" h="120650">
                  <a:moveTo>
                    <a:pt x="9021572" y="0"/>
                  </a:moveTo>
                  <a:lnTo>
                    <a:pt x="0" y="0"/>
                  </a:lnTo>
                  <a:lnTo>
                    <a:pt x="0" y="120580"/>
                  </a:lnTo>
                  <a:lnTo>
                    <a:pt x="9021572" y="120580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E6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931" y="2976711"/>
              <a:ext cx="9022080" cy="111125"/>
            </a:xfrm>
            <a:custGeom>
              <a:avLst/>
              <a:gdLst/>
              <a:ahLst/>
              <a:cxnLst/>
              <a:rect l="l" t="t" r="r" b="b"/>
              <a:pathLst>
                <a:path w="9022080" h="111125">
                  <a:moveTo>
                    <a:pt x="9021572" y="0"/>
                  </a:moveTo>
                  <a:lnTo>
                    <a:pt x="0" y="0"/>
                  </a:lnTo>
                  <a:lnTo>
                    <a:pt x="0" y="110531"/>
                  </a:lnTo>
                  <a:lnTo>
                    <a:pt x="9021572" y="110531"/>
                  </a:lnTo>
                  <a:lnTo>
                    <a:pt x="9021572" y="0"/>
                  </a:lnTo>
                  <a:close/>
                </a:path>
              </a:pathLst>
            </a:custGeom>
            <a:solidFill>
              <a:srgbClr val="918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931" y="1517269"/>
            <a:ext cx="9022080" cy="1459865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7200" u="none" spc="170" dirty="0">
                <a:solidFill>
                  <a:srgbClr val="FFFFFF"/>
                </a:solidFill>
                <a:latin typeface="Trebuchet MS"/>
                <a:cs typeface="Trebuchet MS"/>
              </a:rPr>
              <a:t>EL</a:t>
            </a:r>
            <a:r>
              <a:rPr sz="7200" u="none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200" u="none" spc="-180" dirty="0">
                <a:solidFill>
                  <a:srgbClr val="FFFFFF"/>
                </a:solidFill>
                <a:latin typeface="Trebuchet MS"/>
                <a:cs typeface="Trebuchet MS"/>
              </a:rPr>
              <a:t>CÓMIC</a:t>
            </a:r>
            <a:endParaRPr sz="7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017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0" dirty="0">
                <a:latin typeface="Trebuchet MS"/>
                <a:cs typeface="Trebuchet MS"/>
              </a:rPr>
              <a:t>3) </a:t>
            </a:r>
            <a:r>
              <a:rPr b="0" u="none" spc="-65" dirty="0">
                <a:latin typeface="Trebuchet MS"/>
                <a:cs typeface="Trebuchet MS"/>
              </a:rPr>
              <a:t>ÁNGULOS </a:t>
            </a:r>
            <a:r>
              <a:rPr b="0" u="none" spc="85" dirty="0">
                <a:latin typeface="Trebuchet MS"/>
                <a:cs typeface="Trebuchet MS"/>
              </a:rPr>
              <a:t>DE</a:t>
            </a:r>
            <a:r>
              <a:rPr b="0" u="none" spc="-550" dirty="0">
                <a:latin typeface="Trebuchet MS"/>
                <a:cs typeface="Trebuchet MS"/>
              </a:rPr>
              <a:t> </a:t>
            </a:r>
            <a:r>
              <a:rPr b="0" u="none" spc="-35" dirty="0">
                <a:latin typeface="Trebuchet MS"/>
                <a:cs typeface="Trebuchet MS"/>
              </a:rPr>
              <a:t>VISIÓN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8509" y="2235149"/>
            <a:ext cx="292290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Verdana"/>
                <a:cs typeface="Verdana"/>
              </a:rPr>
              <a:t>Punto</a:t>
            </a:r>
            <a:r>
              <a:rPr sz="3600" spc="1255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de  </a:t>
            </a:r>
            <a:r>
              <a:rPr sz="3600" dirty="0">
                <a:latin typeface="Verdana"/>
                <a:cs typeface="Verdana"/>
              </a:rPr>
              <a:t>vista </a:t>
            </a:r>
            <a:r>
              <a:rPr sz="3600" spc="-5" dirty="0">
                <a:latin typeface="Verdana"/>
                <a:cs typeface="Verdana"/>
              </a:rPr>
              <a:t>desde  </a:t>
            </a:r>
            <a:r>
              <a:rPr sz="3600" dirty="0">
                <a:latin typeface="Verdana"/>
                <a:cs typeface="Verdana"/>
              </a:rPr>
              <a:t>el </a:t>
            </a:r>
            <a:r>
              <a:rPr sz="3600" spc="-5" dirty="0">
                <a:latin typeface="Verdana"/>
                <a:cs typeface="Verdana"/>
              </a:rPr>
              <a:t>que se  </a:t>
            </a:r>
            <a:r>
              <a:rPr sz="3600" spc="-15" dirty="0">
                <a:latin typeface="Verdana"/>
                <a:cs typeface="Verdana"/>
              </a:rPr>
              <a:t>observa </a:t>
            </a:r>
            <a:r>
              <a:rPr sz="3600" spc="-5" dirty="0">
                <a:latin typeface="Verdana"/>
                <a:cs typeface="Verdana"/>
              </a:rPr>
              <a:t>la  acción.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412824"/>
            <a:ext cx="3312413" cy="502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413969"/>
            <a:ext cx="3629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114" dirty="0">
                <a:latin typeface="Trebuchet MS"/>
                <a:cs typeface="Trebuchet MS"/>
              </a:rPr>
              <a:t>Tipos </a:t>
            </a:r>
            <a:r>
              <a:rPr b="0" u="none" spc="-90" dirty="0">
                <a:latin typeface="Trebuchet MS"/>
                <a:cs typeface="Trebuchet MS"/>
              </a:rPr>
              <a:t>de</a:t>
            </a:r>
            <a:r>
              <a:rPr b="0" u="none" spc="-365" dirty="0">
                <a:latin typeface="Trebuchet MS"/>
                <a:cs typeface="Trebuchet MS"/>
              </a:rPr>
              <a:t> </a:t>
            </a:r>
            <a:r>
              <a:rPr b="0" u="none" spc="-30" dirty="0">
                <a:latin typeface="Trebuchet MS"/>
                <a:cs typeface="Trebuchet MS"/>
              </a:rPr>
              <a:t>ángulos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8509" y="1226896"/>
            <a:ext cx="761555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631825" algn="l"/>
              </a:tabLst>
            </a:pPr>
            <a:r>
              <a:rPr sz="3200" dirty="0">
                <a:latin typeface="Verdana"/>
                <a:cs typeface="Verdana"/>
              </a:rPr>
              <a:t>Ángulo </a:t>
            </a:r>
            <a:r>
              <a:rPr sz="3200" spc="-5" dirty="0">
                <a:latin typeface="Verdana"/>
                <a:cs typeface="Verdana"/>
              </a:rPr>
              <a:t>medio: </a:t>
            </a:r>
            <a:r>
              <a:rPr sz="3200" dirty="0">
                <a:latin typeface="Verdana"/>
                <a:cs typeface="Verdana"/>
              </a:rPr>
              <a:t>la </a:t>
            </a:r>
            <a:r>
              <a:rPr sz="3200" spc="-5" dirty="0">
                <a:latin typeface="Verdana"/>
                <a:cs typeface="Verdana"/>
              </a:rPr>
              <a:t>acción </a:t>
            </a:r>
            <a:r>
              <a:rPr sz="3200" dirty="0">
                <a:latin typeface="Verdana"/>
                <a:cs typeface="Verdana"/>
              </a:rPr>
              <a:t>ocurre a  </a:t>
            </a:r>
            <a:r>
              <a:rPr sz="3200" spc="-5" dirty="0">
                <a:latin typeface="Verdana"/>
                <a:cs typeface="Verdana"/>
              </a:rPr>
              <a:t>la </a:t>
            </a:r>
            <a:r>
              <a:rPr sz="3200" spc="-15" dirty="0">
                <a:latin typeface="Verdana"/>
                <a:cs typeface="Verdana"/>
              </a:rPr>
              <a:t>altura </a:t>
            </a:r>
            <a:r>
              <a:rPr sz="3200" spc="-5" dirty="0">
                <a:latin typeface="Verdana"/>
                <a:cs typeface="Verdana"/>
              </a:rPr>
              <a:t>de los </a:t>
            </a:r>
            <a:r>
              <a:rPr sz="3200" dirty="0">
                <a:latin typeface="Verdana"/>
                <a:cs typeface="Verdana"/>
              </a:rPr>
              <a:t>ojos.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lphaLcParenR"/>
            </a:pPr>
            <a:endParaRPr sz="4150">
              <a:latin typeface="Verdana"/>
              <a:cs typeface="Verdana"/>
            </a:endParaRPr>
          </a:p>
          <a:p>
            <a:pPr marL="286385" marR="5715" indent="-274320" algn="just">
              <a:lnSpc>
                <a:spcPct val="100000"/>
              </a:lnSpc>
              <a:buAutoNum type="alphaLcParenR"/>
              <a:tabLst>
                <a:tab pos="735330" algn="l"/>
              </a:tabLst>
            </a:pPr>
            <a:r>
              <a:rPr sz="3200" dirty="0">
                <a:latin typeface="Verdana"/>
                <a:cs typeface="Verdana"/>
              </a:rPr>
              <a:t>Ángulo </a:t>
            </a:r>
            <a:r>
              <a:rPr sz="3200" spc="-5" dirty="0">
                <a:latin typeface="Verdana"/>
                <a:cs typeface="Verdana"/>
              </a:rPr>
              <a:t>de visión </a:t>
            </a:r>
            <a:r>
              <a:rPr sz="3200" dirty="0">
                <a:latin typeface="Verdana"/>
                <a:cs typeface="Verdana"/>
              </a:rPr>
              <a:t>en </a:t>
            </a:r>
            <a:r>
              <a:rPr sz="3200" spc="-5" dirty="0">
                <a:latin typeface="Verdana"/>
                <a:cs typeface="Verdana"/>
              </a:rPr>
              <a:t>picado: la  </a:t>
            </a:r>
            <a:r>
              <a:rPr sz="3200" dirty="0">
                <a:latin typeface="Verdana"/>
                <a:cs typeface="Verdana"/>
              </a:rPr>
              <a:t>acción </a:t>
            </a:r>
            <a:r>
              <a:rPr sz="3200" spc="-5" dirty="0">
                <a:latin typeface="Verdana"/>
                <a:cs typeface="Verdana"/>
              </a:rPr>
              <a:t>es</a:t>
            </a:r>
            <a:r>
              <a:rPr sz="3200" spc="111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representada </a:t>
            </a:r>
            <a:r>
              <a:rPr sz="3200" spc="-5" dirty="0">
                <a:latin typeface="Verdana"/>
                <a:cs typeface="Verdana"/>
              </a:rPr>
              <a:t>desde </a:t>
            </a:r>
            <a:r>
              <a:rPr sz="3200" spc="111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arriba </a:t>
            </a:r>
            <a:r>
              <a:rPr sz="3200" dirty="0">
                <a:latin typeface="Verdana"/>
                <a:cs typeface="Verdana"/>
              </a:rPr>
              <a:t>hacia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abajo.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Verdana"/>
              <a:buAutoNum type="alphaLcParenR"/>
            </a:pPr>
            <a:endParaRPr sz="4100">
              <a:latin typeface="Verdana"/>
              <a:cs typeface="Verdan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574040" algn="l"/>
              </a:tabLst>
            </a:pPr>
            <a:r>
              <a:rPr sz="3200" spc="-5" dirty="0">
                <a:latin typeface="Verdana"/>
                <a:cs typeface="Verdana"/>
              </a:rPr>
              <a:t>Ángulo de </a:t>
            </a:r>
            <a:r>
              <a:rPr sz="3200" dirty="0">
                <a:latin typeface="Verdana"/>
                <a:cs typeface="Verdana"/>
              </a:rPr>
              <a:t>visión en </a:t>
            </a:r>
            <a:r>
              <a:rPr sz="3200" spc="-10" dirty="0">
                <a:latin typeface="Verdana"/>
                <a:cs typeface="Verdana"/>
              </a:rPr>
              <a:t>contrapicado:  </a:t>
            </a:r>
            <a:r>
              <a:rPr sz="3200" spc="-5" dirty="0">
                <a:latin typeface="Verdana"/>
                <a:cs typeface="Verdana"/>
              </a:rPr>
              <a:t>la </a:t>
            </a:r>
            <a:r>
              <a:rPr sz="3200" dirty="0">
                <a:latin typeface="Verdana"/>
                <a:cs typeface="Verdana"/>
              </a:rPr>
              <a:t>acción </a:t>
            </a:r>
            <a:r>
              <a:rPr sz="3200" spc="-5" dirty="0">
                <a:latin typeface="Verdana"/>
                <a:cs typeface="Verdana"/>
              </a:rPr>
              <a:t>es </a:t>
            </a:r>
            <a:r>
              <a:rPr sz="3200" dirty="0">
                <a:latin typeface="Verdana"/>
                <a:cs typeface="Verdana"/>
              </a:rPr>
              <a:t>representada desde  abajo hacia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arriba.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2978" y="386537"/>
            <a:ext cx="309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100" dirty="0">
                <a:latin typeface="Trebuchet MS"/>
                <a:cs typeface="Trebuchet MS"/>
              </a:rPr>
              <a:t>OBSE</a:t>
            </a:r>
            <a:r>
              <a:rPr b="0" u="none" spc="40" dirty="0">
                <a:latin typeface="Trebuchet MS"/>
                <a:cs typeface="Trebuchet MS"/>
              </a:rPr>
              <a:t>R</a:t>
            </a:r>
            <a:r>
              <a:rPr b="0" u="none" spc="85" dirty="0">
                <a:latin typeface="Trebuchet MS"/>
                <a:cs typeface="Trebuchet MS"/>
              </a:rPr>
              <a:t>VEMOS</a:t>
            </a:r>
          </a:p>
        </p:txBody>
      </p:sp>
      <p:sp>
        <p:nvSpPr>
          <p:cNvPr id="3" name="object 3"/>
          <p:cNvSpPr/>
          <p:nvPr/>
        </p:nvSpPr>
        <p:spPr>
          <a:xfrm>
            <a:off x="1835657" y="1196746"/>
            <a:ext cx="5476875" cy="531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135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0" dirty="0">
                <a:latin typeface="Trebuchet MS"/>
                <a:cs typeface="Trebuchet MS"/>
              </a:rPr>
              <a:t>4) </a:t>
            </a:r>
            <a:r>
              <a:rPr b="0" u="none" spc="-100" dirty="0">
                <a:latin typeface="Trebuchet MS"/>
                <a:cs typeface="Trebuchet MS"/>
              </a:rPr>
              <a:t>GLOBO </a:t>
            </a:r>
            <a:r>
              <a:rPr b="0" u="none" spc="-175" dirty="0">
                <a:latin typeface="Trebuchet MS"/>
                <a:cs typeface="Trebuchet MS"/>
              </a:rPr>
              <a:t>O</a:t>
            </a:r>
            <a:r>
              <a:rPr b="0" u="none" spc="-545" dirty="0">
                <a:latin typeface="Trebuchet MS"/>
                <a:cs typeface="Trebuchet MS"/>
              </a:rPr>
              <a:t> </a:t>
            </a:r>
            <a:r>
              <a:rPr b="0" u="none" spc="-85" dirty="0">
                <a:latin typeface="Trebuchet MS"/>
                <a:cs typeface="Trebuchet MS"/>
              </a:rPr>
              <a:t>BOCADILLO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78026"/>
            <a:ext cx="37503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2257425" algn="l"/>
                <a:tab pos="2680970" algn="l"/>
                <a:tab pos="3338195" algn="l"/>
              </a:tabLst>
            </a:pPr>
            <a:r>
              <a:rPr sz="3600" spc="-5" dirty="0">
                <a:latin typeface="Verdana"/>
                <a:cs typeface="Verdana"/>
              </a:rPr>
              <a:t>Espaci</a:t>
            </a:r>
            <a:r>
              <a:rPr sz="3600" dirty="0">
                <a:latin typeface="Verdana"/>
                <a:cs typeface="Verdana"/>
              </a:rPr>
              <a:t>o	en	el  </a:t>
            </a:r>
            <a:r>
              <a:rPr sz="3600" spc="-15" dirty="0">
                <a:latin typeface="Verdana"/>
                <a:cs typeface="Verdana"/>
              </a:rPr>
              <a:t>palabras		</a:t>
            </a:r>
            <a:r>
              <a:rPr sz="3600" spc="-10" dirty="0">
                <a:latin typeface="Verdana"/>
                <a:cs typeface="Verdana"/>
              </a:rPr>
              <a:t>que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713" y="2575686"/>
            <a:ext cx="3672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9889" algn="l"/>
                <a:tab pos="3382010" algn="l"/>
              </a:tabLst>
            </a:pPr>
            <a:r>
              <a:rPr sz="3600" dirty="0">
                <a:latin typeface="Verdana"/>
                <a:cs typeface="Verdana"/>
              </a:rPr>
              <a:t>que	</a:t>
            </a:r>
            <a:r>
              <a:rPr sz="3600" spc="-5" dirty="0">
                <a:latin typeface="Verdana"/>
                <a:cs typeface="Verdana"/>
              </a:rPr>
              <a:t>dic</a:t>
            </a:r>
            <a:r>
              <a:rPr sz="3600" dirty="0">
                <a:latin typeface="Verdana"/>
                <a:cs typeface="Verdana"/>
              </a:rPr>
              <a:t>e	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1001" y="1478026"/>
            <a:ext cx="36487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5590" algn="r">
              <a:lnSpc>
                <a:spcPct val="100000"/>
              </a:lnSpc>
              <a:spcBef>
                <a:spcPts val="100"/>
              </a:spcBef>
              <a:tabLst>
                <a:tab pos="1652270" algn="l"/>
                <a:tab pos="2298700" algn="l"/>
                <a:tab pos="2996565" algn="l"/>
                <a:tab pos="3229610" algn="l"/>
              </a:tabLst>
            </a:pPr>
            <a:r>
              <a:rPr sz="3600" dirty="0">
                <a:latin typeface="Verdana"/>
                <a:cs typeface="Verdana"/>
              </a:rPr>
              <a:t>que	</a:t>
            </a:r>
            <a:r>
              <a:rPr sz="3600" spc="-70" dirty="0">
                <a:latin typeface="Verdana"/>
                <a:cs typeface="Verdana"/>
              </a:rPr>
              <a:t>v</a:t>
            </a:r>
            <a:r>
              <a:rPr sz="3600" dirty="0">
                <a:latin typeface="Verdana"/>
                <a:cs typeface="Verdana"/>
              </a:rPr>
              <a:t>an	</a:t>
            </a:r>
            <a:r>
              <a:rPr sz="3600" spc="-20" dirty="0">
                <a:latin typeface="Verdana"/>
                <a:cs typeface="Verdana"/>
              </a:rPr>
              <a:t>l</a:t>
            </a:r>
            <a:r>
              <a:rPr sz="3600" dirty="0">
                <a:latin typeface="Verdana"/>
                <a:cs typeface="Verdana"/>
              </a:rPr>
              <a:t>as  represent</a:t>
            </a:r>
            <a:r>
              <a:rPr sz="3600" spc="-15" dirty="0">
                <a:latin typeface="Verdana"/>
                <a:cs typeface="Verdana"/>
              </a:rPr>
              <a:t>a</a:t>
            </a:r>
            <a:r>
              <a:rPr sz="3600" dirty="0">
                <a:latin typeface="Verdana"/>
                <a:cs typeface="Verdana"/>
              </a:rPr>
              <a:t>n		</a:t>
            </a:r>
            <a:r>
              <a:rPr sz="3600" spc="-5" dirty="0">
                <a:latin typeface="Verdana"/>
                <a:cs typeface="Verdana"/>
              </a:rPr>
              <a:t>lo  piens</a:t>
            </a:r>
            <a:r>
              <a:rPr sz="3600" dirty="0">
                <a:latin typeface="Verdana"/>
                <a:cs typeface="Verdana"/>
              </a:rPr>
              <a:t>a		un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05198" y="3217164"/>
            <a:ext cx="4537710" cy="3352800"/>
            <a:chOff x="4005198" y="3217164"/>
            <a:chExt cx="4537710" cy="3352800"/>
          </a:xfrm>
        </p:grpSpPr>
        <p:sp>
          <p:nvSpPr>
            <p:cNvPr id="7" name="object 7"/>
            <p:cNvSpPr/>
            <p:nvPr/>
          </p:nvSpPr>
          <p:spPr>
            <a:xfrm>
              <a:off x="4504181" y="3217164"/>
              <a:ext cx="4038600" cy="3352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5198" y="6266129"/>
              <a:ext cx="998855" cy="157480"/>
            </a:xfrm>
            <a:custGeom>
              <a:avLst/>
              <a:gdLst/>
              <a:ahLst/>
              <a:cxnLst/>
              <a:rect l="l" t="t" r="r" b="b"/>
              <a:pathLst>
                <a:path w="998854" h="157479">
                  <a:moveTo>
                    <a:pt x="962297" y="117594"/>
                  </a:moveTo>
                  <a:lnTo>
                    <a:pt x="900049" y="145389"/>
                  </a:lnTo>
                  <a:lnTo>
                    <a:pt x="898525" y="149136"/>
                  </a:lnTo>
                  <a:lnTo>
                    <a:pt x="899922" y="152336"/>
                  </a:lnTo>
                  <a:lnTo>
                    <a:pt x="901446" y="155549"/>
                  </a:lnTo>
                  <a:lnTo>
                    <a:pt x="905128" y="156984"/>
                  </a:lnTo>
                  <a:lnTo>
                    <a:pt x="987767" y="120141"/>
                  </a:lnTo>
                  <a:lnTo>
                    <a:pt x="985647" y="120141"/>
                  </a:lnTo>
                  <a:lnTo>
                    <a:pt x="962297" y="117594"/>
                  </a:lnTo>
                  <a:close/>
                </a:path>
                <a:path w="998854" h="157479">
                  <a:moveTo>
                    <a:pt x="973823" y="112451"/>
                  </a:moveTo>
                  <a:lnTo>
                    <a:pt x="962297" y="117594"/>
                  </a:lnTo>
                  <a:lnTo>
                    <a:pt x="985647" y="120141"/>
                  </a:lnTo>
                  <a:lnTo>
                    <a:pt x="985780" y="118935"/>
                  </a:lnTo>
                  <a:lnTo>
                    <a:pt x="982599" y="118935"/>
                  </a:lnTo>
                  <a:lnTo>
                    <a:pt x="973823" y="112451"/>
                  </a:lnTo>
                  <a:close/>
                </a:path>
                <a:path w="998854" h="157479">
                  <a:moveTo>
                    <a:pt x="916431" y="54190"/>
                  </a:moveTo>
                  <a:lnTo>
                    <a:pt x="912367" y="54787"/>
                  </a:lnTo>
                  <a:lnTo>
                    <a:pt x="910336" y="57607"/>
                  </a:lnTo>
                  <a:lnTo>
                    <a:pt x="908176" y="60426"/>
                  </a:lnTo>
                  <a:lnTo>
                    <a:pt x="908812" y="64401"/>
                  </a:lnTo>
                  <a:lnTo>
                    <a:pt x="963698" y="104971"/>
                  </a:lnTo>
                  <a:lnTo>
                    <a:pt x="987043" y="107518"/>
                  </a:lnTo>
                  <a:lnTo>
                    <a:pt x="985647" y="120141"/>
                  </a:lnTo>
                  <a:lnTo>
                    <a:pt x="987767" y="120141"/>
                  </a:lnTo>
                  <a:lnTo>
                    <a:pt x="998854" y="115201"/>
                  </a:lnTo>
                  <a:lnTo>
                    <a:pt x="916431" y="54190"/>
                  </a:lnTo>
                  <a:close/>
                </a:path>
                <a:path w="998854" h="157479">
                  <a:moveTo>
                    <a:pt x="983741" y="108026"/>
                  </a:moveTo>
                  <a:lnTo>
                    <a:pt x="973823" y="112451"/>
                  </a:lnTo>
                  <a:lnTo>
                    <a:pt x="982599" y="118935"/>
                  </a:lnTo>
                  <a:lnTo>
                    <a:pt x="983741" y="108026"/>
                  </a:lnTo>
                  <a:close/>
                </a:path>
                <a:path w="998854" h="157479">
                  <a:moveTo>
                    <a:pt x="986987" y="108026"/>
                  </a:moveTo>
                  <a:lnTo>
                    <a:pt x="983741" y="108026"/>
                  </a:lnTo>
                  <a:lnTo>
                    <a:pt x="982599" y="118935"/>
                  </a:lnTo>
                  <a:lnTo>
                    <a:pt x="985780" y="118935"/>
                  </a:lnTo>
                  <a:lnTo>
                    <a:pt x="986987" y="108026"/>
                  </a:lnTo>
                  <a:close/>
                </a:path>
                <a:path w="998854" h="157479">
                  <a:moveTo>
                    <a:pt x="1397" y="0"/>
                  </a:moveTo>
                  <a:lnTo>
                    <a:pt x="0" y="12623"/>
                  </a:lnTo>
                  <a:lnTo>
                    <a:pt x="962297" y="117594"/>
                  </a:lnTo>
                  <a:lnTo>
                    <a:pt x="973823" y="112451"/>
                  </a:lnTo>
                  <a:lnTo>
                    <a:pt x="963698" y="104971"/>
                  </a:lnTo>
                  <a:lnTo>
                    <a:pt x="1397" y="0"/>
                  </a:lnTo>
                  <a:close/>
                </a:path>
                <a:path w="998854" h="157479">
                  <a:moveTo>
                    <a:pt x="963698" y="104971"/>
                  </a:moveTo>
                  <a:lnTo>
                    <a:pt x="973823" y="112451"/>
                  </a:lnTo>
                  <a:lnTo>
                    <a:pt x="983741" y="108026"/>
                  </a:lnTo>
                  <a:lnTo>
                    <a:pt x="986987" y="108026"/>
                  </a:lnTo>
                  <a:lnTo>
                    <a:pt x="987043" y="107518"/>
                  </a:lnTo>
                  <a:lnTo>
                    <a:pt x="963698" y="1049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67713" y="3124276"/>
            <a:ext cx="2590800" cy="343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Verdana"/>
                <a:cs typeface="Verdana"/>
              </a:rPr>
              <a:t>personaje.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Verdana"/>
              <a:cs typeface="Verdana"/>
            </a:endParaRPr>
          </a:p>
          <a:p>
            <a:pPr marL="587375" marR="5080">
              <a:lnSpc>
                <a:spcPct val="139600"/>
              </a:lnSpc>
            </a:pPr>
            <a:r>
              <a:rPr sz="3600" spc="-105" dirty="0">
                <a:latin typeface="Verdana"/>
                <a:cs typeface="Verdana"/>
              </a:rPr>
              <a:t>DELTA  </a:t>
            </a:r>
            <a:r>
              <a:rPr sz="3600" dirty="0">
                <a:latin typeface="Verdana"/>
                <a:cs typeface="Verdana"/>
              </a:rPr>
              <a:t>VÉ</a:t>
            </a:r>
            <a:r>
              <a:rPr sz="3600" spc="-95" dirty="0">
                <a:latin typeface="Verdana"/>
                <a:cs typeface="Verdana"/>
              </a:rPr>
              <a:t>R</a:t>
            </a:r>
            <a:r>
              <a:rPr sz="3600" spc="-5" dirty="0">
                <a:latin typeface="Verdana"/>
                <a:cs typeface="Verdana"/>
              </a:rPr>
              <a:t>TICE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90340" y="5439028"/>
            <a:ext cx="2018030" cy="539115"/>
          </a:xfrm>
          <a:custGeom>
            <a:avLst/>
            <a:gdLst/>
            <a:ahLst/>
            <a:cxnLst/>
            <a:rect l="l" t="t" r="r" b="b"/>
            <a:pathLst>
              <a:path w="2018029" h="539114">
                <a:moveTo>
                  <a:pt x="1981241" y="507666"/>
                </a:moveTo>
                <a:lnTo>
                  <a:pt x="1915668" y="526719"/>
                </a:lnTo>
                <a:lnTo>
                  <a:pt x="1913763" y="530250"/>
                </a:lnTo>
                <a:lnTo>
                  <a:pt x="1915795" y="536981"/>
                </a:lnTo>
                <a:lnTo>
                  <a:pt x="1919224" y="538911"/>
                </a:lnTo>
                <a:lnTo>
                  <a:pt x="2007080" y="513372"/>
                </a:lnTo>
                <a:lnTo>
                  <a:pt x="2004060" y="513372"/>
                </a:lnTo>
                <a:lnTo>
                  <a:pt x="1981241" y="507666"/>
                </a:lnTo>
                <a:close/>
              </a:path>
              <a:path w="2018029" h="539114">
                <a:moveTo>
                  <a:pt x="1993350" y="504144"/>
                </a:moveTo>
                <a:lnTo>
                  <a:pt x="1981241" y="507666"/>
                </a:lnTo>
                <a:lnTo>
                  <a:pt x="2004060" y="513372"/>
                </a:lnTo>
                <a:lnTo>
                  <a:pt x="2004461" y="511746"/>
                </a:lnTo>
                <a:lnTo>
                  <a:pt x="2001139" y="511746"/>
                </a:lnTo>
                <a:lnTo>
                  <a:pt x="1993350" y="504144"/>
                </a:lnTo>
                <a:close/>
              </a:path>
              <a:path w="2018029" h="539114">
                <a:moveTo>
                  <a:pt x="1944370" y="438607"/>
                </a:moveTo>
                <a:lnTo>
                  <a:pt x="1940306" y="438645"/>
                </a:lnTo>
                <a:lnTo>
                  <a:pt x="1935480" y="443674"/>
                </a:lnTo>
                <a:lnTo>
                  <a:pt x="1935480" y="447687"/>
                </a:lnTo>
                <a:lnTo>
                  <a:pt x="1938020" y="450138"/>
                </a:lnTo>
                <a:lnTo>
                  <a:pt x="1984337" y="495347"/>
                </a:lnTo>
                <a:lnTo>
                  <a:pt x="2007108" y="501040"/>
                </a:lnTo>
                <a:lnTo>
                  <a:pt x="2004060" y="513372"/>
                </a:lnTo>
                <a:lnTo>
                  <a:pt x="2007080" y="513372"/>
                </a:lnTo>
                <a:lnTo>
                  <a:pt x="2017776" y="510260"/>
                </a:lnTo>
                <a:lnTo>
                  <a:pt x="1946910" y="441045"/>
                </a:lnTo>
                <a:lnTo>
                  <a:pt x="1944370" y="438607"/>
                </a:lnTo>
                <a:close/>
              </a:path>
              <a:path w="2018029" h="539114">
                <a:moveTo>
                  <a:pt x="2003806" y="501103"/>
                </a:moveTo>
                <a:lnTo>
                  <a:pt x="1993350" y="504144"/>
                </a:lnTo>
                <a:lnTo>
                  <a:pt x="2001139" y="511746"/>
                </a:lnTo>
                <a:lnTo>
                  <a:pt x="2003806" y="501103"/>
                </a:lnTo>
                <a:close/>
              </a:path>
              <a:path w="2018029" h="539114">
                <a:moveTo>
                  <a:pt x="2007092" y="501103"/>
                </a:moveTo>
                <a:lnTo>
                  <a:pt x="2003806" y="501103"/>
                </a:lnTo>
                <a:lnTo>
                  <a:pt x="2001139" y="511746"/>
                </a:lnTo>
                <a:lnTo>
                  <a:pt x="2004461" y="511746"/>
                </a:lnTo>
                <a:lnTo>
                  <a:pt x="2007092" y="501103"/>
                </a:lnTo>
                <a:close/>
              </a:path>
              <a:path w="2018029" h="539114">
                <a:moveTo>
                  <a:pt x="3048" y="0"/>
                </a:moveTo>
                <a:lnTo>
                  <a:pt x="0" y="12319"/>
                </a:lnTo>
                <a:lnTo>
                  <a:pt x="1981241" y="507666"/>
                </a:lnTo>
                <a:lnTo>
                  <a:pt x="1993350" y="504144"/>
                </a:lnTo>
                <a:lnTo>
                  <a:pt x="1984337" y="495347"/>
                </a:lnTo>
                <a:lnTo>
                  <a:pt x="3048" y="0"/>
                </a:lnTo>
                <a:close/>
              </a:path>
              <a:path w="2018029" h="539114">
                <a:moveTo>
                  <a:pt x="1984337" y="495347"/>
                </a:moveTo>
                <a:lnTo>
                  <a:pt x="1993350" y="504144"/>
                </a:lnTo>
                <a:lnTo>
                  <a:pt x="2003806" y="501103"/>
                </a:lnTo>
                <a:lnTo>
                  <a:pt x="2007092" y="501103"/>
                </a:lnTo>
                <a:lnTo>
                  <a:pt x="1984337" y="495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08914"/>
            <a:ext cx="7616190" cy="404304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4000" spc="-114" dirty="0">
                <a:solidFill>
                  <a:srgbClr val="696363"/>
                </a:solidFill>
                <a:latin typeface="Trebuchet MS"/>
                <a:cs typeface="Trebuchet MS"/>
              </a:rPr>
              <a:t>Tipos </a:t>
            </a:r>
            <a:r>
              <a:rPr sz="4000" spc="-90" dirty="0">
                <a:solidFill>
                  <a:srgbClr val="696363"/>
                </a:solidFill>
                <a:latin typeface="Trebuchet MS"/>
                <a:cs typeface="Trebuchet MS"/>
              </a:rPr>
              <a:t>de</a:t>
            </a:r>
            <a:r>
              <a:rPr sz="4000" spc="-325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100" dirty="0">
                <a:solidFill>
                  <a:srgbClr val="696363"/>
                </a:solidFill>
                <a:latin typeface="Trebuchet MS"/>
                <a:cs typeface="Trebuchet MS"/>
              </a:rPr>
              <a:t>bocadillos</a:t>
            </a:r>
            <a:endParaRPr sz="40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1415"/>
              </a:spcBef>
            </a:pPr>
            <a:r>
              <a:rPr sz="4000" spc="-5" dirty="0">
                <a:latin typeface="Verdana"/>
                <a:cs typeface="Verdana"/>
              </a:rPr>
              <a:t>Los </a:t>
            </a:r>
            <a:r>
              <a:rPr sz="4000" spc="-10" dirty="0">
                <a:latin typeface="Verdana"/>
                <a:cs typeface="Verdana"/>
              </a:rPr>
              <a:t>bocadillos </a:t>
            </a:r>
            <a:r>
              <a:rPr sz="4000" spc="-5" dirty="0">
                <a:latin typeface="Verdana"/>
                <a:cs typeface="Verdana"/>
              </a:rPr>
              <a:t>presentan  </a:t>
            </a:r>
            <a:r>
              <a:rPr sz="4000" spc="-10" dirty="0">
                <a:latin typeface="Verdana"/>
                <a:cs typeface="Verdana"/>
              </a:rPr>
              <a:t>diversas </a:t>
            </a:r>
            <a:r>
              <a:rPr sz="4000" spc="-5" dirty="0">
                <a:latin typeface="Verdana"/>
                <a:cs typeface="Verdana"/>
              </a:rPr>
              <a:t>formas, </a:t>
            </a:r>
            <a:r>
              <a:rPr sz="4000" spc="-10" dirty="0">
                <a:latin typeface="Verdana"/>
                <a:cs typeface="Verdana"/>
              </a:rPr>
              <a:t>las que </a:t>
            </a:r>
            <a:r>
              <a:rPr sz="4000" dirty="0">
                <a:latin typeface="Verdana"/>
                <a:cs typeface="Verdana"/>
              </a:rPr>
              <a:t>se  </a:t>
            </a:r>
            <a:r>
              <a:rPr sz="4000" spc="-5" dirty="0">
                <a:latin typeface="Verdana"/>
                <a:cs typeface="Verdana"/>
              </a:rPr>
              <a:t>usan según </a:t>
            </a:r>
            <a:r>
              <a:rPr sz="4000" dirty="0">
                <a:latin typeface="Verdana"/>
                <a:cs typeface="Verdana"/>
              </a:rPr>
              <a:t>lo que </a:t>
            </a:r>
            <a:r>
              <a:rPr sz="4000" spc="-5" dirty="0">
                <a:latin typeface="Verdana"/>
                <a:cs typeface="Verdana"/>
              </a:rPr>
              <a:t>esté  </a:t>
            </a:r>
            <a:r>
              <a:rPr sz="4000" dirty="0">
                <a:latin typeface="Verdana"/>
                <a:cs typeface="Verdana"/>
              </a:rPr>
              <a:t>sintiendo </a:t>
            </a:r>
            <a:r>
              <a:rPr sz="4000" spc="-5" dirty="0">
                <a:latin typeface="Verdana"/>
                <a:cs typeface="Verdana"/>
              </a:rPr>
              <a:t>los personajes o </a:t>
            </a:r>
            <a:r>
              <a:rPr sz="4000" spc="-15" dirty="0">
                <a:latin typeface="Verdana"/>
                <a:cs typeface="Verdana"/>
              </a:rPr>
              <a:t>lo  </a:t>
            </a:r>
            <a:r>
              <a:rPr sz="4000" spc="-10" dirty="0">
                <a:latin typeface="Verdana"/>
                <a:cs typeface="Verdana"/>
              </a:rPr>
              <a:t>que estén</a:t>
            </a:r>
            <a:r>
              <a:rPr sz="4000" spc="50" dirty="0">
                <a:latin typeface="Verdana"/>
                <a:cs typeface="Verdana"/>
              </a:rPr>
              <a:t> </a:t>
            </a:r>
            <a:r>
              <a:rPr sz="4000" spc="-10" dirty="0">
                <a:latin typeface="Verdana"/>
                <a:cs typeface="Verdana"/>
              </a:rPr>
              <a:t>haciendo.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613" y="245960"/>
            <a:ext cx="6210300" cy="635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94869"/>
            <a:ext cx="7546340" cy="262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4470" marR="548640" indent="-2122170">
              <a:lnSpc>
                <a:spcPct val="100000"/>
              </a:lnSpc>
              <a:spcBef>
                <a:spcPts val="100"/>
              </a:spcBef>
            </a:pPr>
            <a:r>
              <a:rPr sz="4400" b="0" u="none" spc="-120" dirty="0">
                <a:latin typeface="Trebuchet MS"/>
                <a:cs typeface="Trebuchet MS"/>
              </a:rPr>
              <a:t>Un </a:t>
            </a:r>
            <a:r>
              <a:rPr sz="4400" b="0" u="none" spc="-145" dirty="0">
                <a:latin typeface="Trebuchet MS"/>
                <a:cs typeface="Trebuchet MS"/>
              </a:rPr>
              <a:t>bocadillo </a:t>
            </a:r>
            <a:r>
              <a:rPr sz="4400" b="0" u="none" spc="-175" dirty="0">
                <a:latin typeface="Trebuchet MS"/>
                <a:cs typeface="Trebuchet MS"/>
              </a:rPr>
              <a:t>dentro </a:t>
            </a:r>
            <a:r>
              <a:rPr sz="4400" b="0" u="none" spc="-95" dirty="0">
                <a:latin typeface="Trebuchet MS"/>
                <a:cs typeface="Trebuchet MS"/>
              </a:rPr>
              <a:t>de</a:t>
            </a:r>
            <a:r>
              <a:rPr sz="4400" b="0" u="none" spc="-520" dirty="0">
                <a:latin typeface="Trebuchet MS"/>
                <a:cs typeface="Trebuchet MS"/>
              </a:rPr>
              <a:t> </a:t>
            </a:r>
            <a:r>
              <a:rPr sz="4400" b="0" u="none" spc="-229" dirty="0">
                <a:latin typeface="Trebuchet MS"/>
                <a:cs typeface="Trebuchet MS"/>
              </a:rPr>
              <a:t>otro  </a:t>
            </a:r>
            <a:r>
              <a:rPr sz="4400" b="0" u="none" spc="-145" dirty="0">
                <a:latin typeface="Trebuchet MS"/>
                <a:cs typeface="Trebuchet MS"/>
              </a:rPr>
              <a:t>bocadillo</a:t>
            </a:r>
            <a:endParaRPr sz="44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325"/>
              </a:spcBef>
            </a:pPr>
            <a:r>
              <a:rPr b="0" u="none" spc="-10" dirty="0">
                <a:solidFill>
                  <a:srgbClr val="000000"/>
                </a:solidFill>
                <a:latin typeface="Verdana"/>
                <a:cs typeface="Verdana"/>
              </a:rPr>
              <a:t>Indica las pausas que </a:t>
            </a:r>
            <a:r>
              <a:rPr b="0" u="none" spc="-5" dirty="0">
                <a:solidFill>
                  <a:srgbClr val="000000"/>
                </a:solidFill>
                <a:latin typeface="Verdana"/>
                <a:cs typeface="Verdana"/>
              </a:rPr>
              <a:t>hace el  personaje.</a:t>
            </a:r>
          </a:p>
        </p:txBody>
      </p:sp>
      <p:sp>
        <p:nvSpPr>
          <p:cNvPr id="3" name="object 3"/>
          <p:cNvSpPr/>
          <p:nvPr/>
        </p:nvSpPr>
        <p:spPr>
          <a:xfrm>
            <a:off x="2123694" y="3357029"/>
            <a:ext cx="4804536" cy="2673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95"/>
              </a:spcBef>
            </a:pPr>
            <a:r>
              <a:rPr spc="-110" dirty="0"/>
              <a:t>Un globo </a:t>
            </a:r>
            <a:r>
              <a:rPr spc="-315" dirty="0"/>
              <a:t>y </a:t>
            </a:r>
            <a:r>
              <a:rPr spc="-15" dirty="0"/>
              <a:t>muchos</a:t>
            </a:r>
            <a:r>
              <a:rPr spc="-370" dirty="0"/>
              <a:t> </a:t>
            </a:r>
            <a:r>
              <a:rPr spc="-95" dirty="0"/>
              <a:t>deltas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78026"/>
            <a:ext cx="7031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Verdana"/>
                <a:cs typeface="Verdana"/>
              </a:rPr>
              <a:t>Indica </a:t>
            </a:r>
            <a:r>
              <a:rPr sz="3600" spc="-5" dirty="0">
                <a:latin typeface="Verdana"/>
                <a:cs typeface="Verdana"/>
              </a:rPr>
              <a:t>que </a:t>
            </a:r>
            <a:r>
              <a:rPr sz="3600" dirty="0">
                <a:latin typeface="Verdana"/>
                <a:cs typeface="Verdana"/>
              </a:rPr>
              <a:t>muchos</a:t>
            </a:r>
            <a:r>
              <a:rPr sz="3600" spc="-145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personajes  están diciendo </a:t>
            </a:r>
            <a:r>
              <a:rPr sz="3600" spc="-10" dirty="0">
                <a:latin typeface="Verdana"/>
                <a:cs typeface="Verdana"/>
              </a:rPr>
              <a:t>lo</a:t>
            </a:r>
            <a:r>
              <a:rPr sz="3600" spc="-25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mismo.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720" y="3068993"/>
            <a:ext cx="4259453" cy="3042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88974"/>
            <a:ext cx="3102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696363"/>
                </a:solidFill>
                <a:latin typeface="Trebuchet MS"/>
                <a:cs typeface="Trebuchet MS"/>
              </a:rPr>
              <a:t>5)</a:t>
            </a:r>
            <a:r>
              <a:rPr sz="4000" spc="-295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80" dirty="0">
                <a:solidFill>
                  <a:srgbClr val="696363"/>
                </a:solidFill>
                <a:latin typeface="Trebuchet MS"/>
                <a:cs typeface="Trebuchet MS"/>
              </a:rPr>
              <a:t>CARTELERA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8025"/>
            <a:ext cx="761745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tabLst>
                <a:tab pos="914400" algn="l"/>
                <a:tab pos="1851660" algn="l"/>
                <a:tab pos="3673475" algn="l"/>
                <a:tab pos="7014845" algn="l"/>
              </a:tabLst>
            </a:pPr>
            <a:r>
              <a:rPr sz="4000" dirty="0">
                <a:latin typeface="Verdana"/>
                <a:cs typeface="Verdana"/>
              </a:rPr>
              <a:t>E</a:t>
            </a:r>
            <a:r>
              <a:rPr sz="4000" spc="-5" dirty="0">
                <a:latin typeface="Verdana"/>
                <a:cs typeface="Verdana"/>
              </a:rPr>
              <a:t>s</a:t>
            </a:r>
            <a:r>
              <a:rPr sz="4000" dirty="0">
                <a:latin typeface="Verdana"/>
                <a:cs typeface="Verdana"/>
              </a:rPr>
              <a:t>	d</a:t>
            </a:r>
            <a:r>
              <a:rPr sz="4000" spc="-5" dirty="0">
                <a:latin typeface="Verdana"/>
                <a:cs typeface="Verdana"/>
              </a:rPr>
              <a:t>e</a:t>
            </a:r>
            <a:r>
              <a:rPr sz="4000" dirty="0">
                <a:latin typeface="Verdana"/>
                <a:cs typeface="Verdana"/>
              </a:rPr>
              <a:t>	</a:t>
            </a:r>
            <a:r>
              <a:rPr sz="4000" spc="-5" dirty="0">
                <a:latin typeface="Verdana"/>
                <a:cs typeface="Verdana"/>
              </a:rPr>
              <a:t>for</a:t>
            </a:r>
            <a:r>
              <a:rPr sz="4000" spc="5" dirty="0">
                <a:latin typeface="Verdana"/>
                <a:cs typeface="Verdana"/>
              </a:rPr>
              <a:t>m</a:t>
            </a:r>
            <a:r>
              <a:rPr sz="4000" spc="-5" dirty="0">
                <a:latin typeface="Verdana"/>
                <a:cs typeface="Verdana"/>
              </a:rPr>
              <a:t>a</a:t>
            </a:r>
            <a:r>
              <a:rPr sz="4000" dirty="0">
                <a:latin typeface="Verdana"/>
                <a:cs typeface="Verdana"/>
              </a:rPr>
              <a:t>	</a:t>
            </a:r>
            <a:r>
              <a:rPr sz="4000" spc="-5" dirty="0">
                <a:latin typeface="Verdana"/>
                <a:cs typeface="Verdana"/>
              </a:rPr>
              <a:t>r</a:t>
            </a:r>
            <a:r>
              <a:rPr sz="4000" spc="5" dirty="0">
                <a:latin typeface="Verdana"/>
                <a:cs typeface="Verdana"/>
              </a:rPr>
              <a:t>e</a:t>
            </a:r>
            <a:r>
              <a:rPr sz="4000" spc="-5" dirty="0">
                <a:latin typeface="Verdana"/>
                <a:cs typeface="Verdana"/>
              </a:rPr>
              <a:t>ctang</a:t>
            </a:r>
            <a:r>
              <a:rPr sz="4000" dirty="0">
                <a:latin typeface="Verdana"/>
                <a:cs typeface="Verdana"/>
              </a:rPr>
              <a:t>u</a:t>
            </a:r>
            <a:r>
              <a:rPr sz="4000" spc="-10" dirty="0">
                <a:latin typeface="Verdana"/>
                <a:cs typeface="Verdana"/>
              </a:rPr>
              <a:t>la</a:t>
            </a:r>
            <a:r>
              <a:rPr sz="4000" spc="-555" dirty="0">
                <a:latin typeface="Verdana"/>
                <a:cs typeface="Verdana"/>
              </a:rPr>
              <a:t>r</a:t>
            </a:r>
            <a:r>
              <a:rPr sz="4000" spc="-5" dirty="0">
                <a:latin typeface="Verdana"/>
                <a:cs typeface="Verdana"/>
              </a:rPr>
              <a:t>.</a:t>
            </a:r>
            <a:r>
              <a:rPr sz="4000" dirty="0">
                <a:latin typeface="Verdana"/>
                <a:cs typeface="Verdana"/>
              </a:rPr>
              <a:t>	</a:t>
            </a:r>
            <a:r>
              <a:rPr sz="4000" spc="10" dirty="0">
                <a:latin typeface="Verdana"/>
                <a:cs typeface="Verdana"/>
              </a:rPr>
              <a:t>Es  </a:t>
            </a:r>
            <a:r>
              <a:rPr sz="4000" spc="-5" dirty="0">
                <a:latin typeface="Verdana"/>
                <a:cs typeface="Verdana"/>
              </a:rPr>
              <a:t>la </a:t>
            </a:r>
            <a:r>
              <a:rPr sz="4000" spc="-20" dirty="0">
                <a:latin typeface="Verdana"/>
                <a:cs typeface="Verdana"/>
              </a:rPr>
              <a:t>voz </a:t>
            </a:r>
            <a:r>
              <a:rPr sz="4000" spc="-10" dirty="0">
                <a:latin typeface="Verdana"/>
                <a:cs typeface="Verdana"/>
              </a:rPr>
              <a:t>del</a:t>
            </a:r>
            <a:r>
              <a:rPr sz="4000" spc="45" dirty="0">
                <a:latin typeface="Verdana"/>
                <a:cs typeface="Verdana"/>
              </a:rPr>
              <a:t> </a:t>
            </a:r>
            <a:r>
              <a:rPr sz="4000" spc="-75" dirty="0">
                <a:latin typeface="Verdana"/>
                <a:cs typeface="Verdana"/>
              </a:rPr>
              <a:t>narrador.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5657" y="2659840"/>
            <a:ext cx="5688584" cy="4081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88974"/>
            <a:ext cx="2962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696363"/>
                </a:solidFill>
                <a:latin typeface="Trebuchet MS"/>
                <a:cs typeface="Trebuchet MS"/>
              </a:rPr>
              <a:t>6)</a:t>
            </a:r>
            <a:r>
              <a:rPr sz="4000" spc="-290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140" dirty="0">
                <a:solidFill>
                  <a:srgbClr val="696363"/>
                </a:solidFill>
                <a:latin typeface="Trebuchet MS"/>
                <a:cs typeface="Trebuchet MS"/>
              </a:rPr>
              <a:t>CARTUCHO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8026"/>
            <a:ext cx="76136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tabLst>
                <a:tab pos="1289685" algn="l"/>
                <a:tab pos="2157095" algn="l"/>
                <a:tab pos="4484370" algn="l"/>
                <a:tab pos="5641340" algn="l"/>
                <a:tab pos="6801484" algn="l"/>
              </a:tabLst>
            </a:pPr>
            <a:r>
              <a:rPr sz="3600" spc="-5" dirty="0">
                <a:latin typeface="Verdana"/>
                <a:cs typeface="Verdana"/>
              </a:rPr>
              <a:t>Tip</a:t>
            </a:r>
            <a:r>
              <a:rPr sz="3600" dirty="0">
                <a:latin typeface="Verdana"/>
                <a:cs typeface="Verdana"/>
              </a:rPr>
              <a:t>o	de	car</a:t>
            </a:r>
            <a:r>
              <a:rPr sz="3600" spc="-15" dirty="0">
                <a:latin typeface="Verdana"/>
                <a:cs typeface="Verdana"/>
              </a:rPr>
              <a:t>t</a:t>
            </a:r>
            <a:r>
              <a:rPr sz="3600" dirty="0">
                <a:latin typeface="Verdana"/>
                <a:cs typeface="Verdana"/>
              </a:rPr>
              <a:t>ele</a:t>
            </a:r>
            <a:r>
              <a:rPr sz="3600" spc="-60" dirty="0">
                <a:latin typeface="Verdana"/>
                <a:cs typeface="Verdana"/>
              </a:rPr>
              <a:t>r</a:t>
            </a:r>
            <a:r>
              <a:rPr sz="3600" dirty="0">
                <a:latin typeface="Verdana"/>
                <a:cs typeface="Verdana"/>
              </a:rPr>
              <a:t>a	que	une	</a:t>
            </a:r>
            <a:r>
              <a:rPr sz="3600" spc="-15" dirty="0">
                <a:latin typeface="Verdana"/>
                <a:cs typeface="Verdana"/>
              </a:rPr>
              <a:t>d</a:t>
            </a:r>
            <a:r>
              <a:rPr sz="3600" dirty="0">
                <a:latin typeface="Verdana"/>
                <a:cs typeface="Verdana"/>
              </a:rPr>
              <a:t>os  </a:t>
            </a:r>
            <a:r>
              <a:rPr sz="3600" spc="-5" dirty="0">
                <a:latin typeface="Verdana"/>
                <a:cs typeface="Verdana"/>
              </a:rPr>
              <a:t>viñetas.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537" y="2715590"/>
            <a:ext cx="8352917" cy="3953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84" dirty="0"/>
              <a:t>EL</a:t>
            </a:r>
            <a:r>
              <a:rPr spc="-210" dirty="0"/>
              <a:t> </a:t>
            </a:r>
            <a:r>
              <a:rPr spc="-385" dirty="0"/>
              <a:t>CÓMIC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794715"/>
            <a:ext cx="7615555" cy="3105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</a:pPr>
            <a:r>
              <a:rPr sz="3200" spc="-70" dirty="0">
                <a:latin typeface="Verdana"/>
                <a:cs typeface="Verdana"/>
              </a:rPr>
              <a:t>Texto </a:t>
            </a:r>
            <a:r>
              <a:rPr sz="3200" spc="-10" dirty="0">
                <a:latin typeface="Verdana"/>
                <a:cs typeface="Verdana"/>
              </a:rPr>
              <a:t>literario </a:t>
            </a:r>
            <a:r>
              <a:rPr sz="3200" dirty="0">
                <a:latin typeface="Verdana"/>
                <a:cs typeface="Verdana"/>
              </a:rPr>
              <a:t>en el que </a:t>
            </a:r>
            <a:r>
              <a:rPr sz="3200" spc="-10" dirty="0">
                <a:latin typeface="Verdana"/>
                <a:cs typeface="Verdana"/>
              </a:rPr>
              <a:t>confluyen  </a:t>
            </a:r>
            <a:r>
              <a:rPr sz="3200" spc="-5" dirty="0">
                <a:latin typeface="Verdana"/>
                <a:cs typeface="Verdana"/>
              </a:rPr>
              <a:t>las </a:t>
            </a:r>
            <a:r>
              <a:rPr sz="3200" spc="-15" dirty="0">
                <a:latin typeface="Verdana"/>
                <a:cs typeface="Verdana"/>
              </a:rPr>
              <a:t>palabras </a:t>
            </a:r>
            <a:r>
              <a:rPr sz="3200" dirty="0">
                <a:latin typeface="Verdana"/>
                <a:cs typeface="Verdana"/>
              </a:rPr>
              <a:t>y </a:t>
            </a:r>
            <a:r>
              <a:rPr sz="3200" spc="-5" dirty="0">
                <a:latin typeface="Verdana"/>
                <a:cs typeface="Verdana"/>
              </a:rPr>
              <a:t>las</a:t>
            </a:r>
            <a:r>
              <a:rPr sz="3200" spc="5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imágenes.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4100">
              <a:latin typeface="Verdana"/>
              <a:cs typeface="Verdana"/>
            </a:endParaRPr>
          </a:p>
          <a:p>
            <a:pPr marL="286385" marR="6985" indent="-274320" algn="just">
              <a:lnSpc>
                <a:spcPct val="100000"/>
              </a:lnSpc>
            </a:pPr>
            <a:r>
              <a:rPr sz="3200" dirty="0">
                <a:latin typeface="Verdana"/>
                <a:cs typeface="Verdana"/>
              </a:rPr>
              <a:t>En </a:t>
            </a:r>
            <a:r>
              <a:rPr sz="3200" spc="-5" dirty="0">
                <a:latin typeface="Verdana"/>
                <a:cs typeface="Verdana"/>
              </a:rPr>
              <a:t>este la sucesión de imágenes  </a:t>
            </a:r>
            <a:r>
              <a:rPr sz="3200" dirty="0">
                <a:latin typeface="Verdana"/>
                <a:cs typeface="Verdana"/>
              </a:rPr>
              <a:t>representan un </a:t>
            </a:r>
            <a:r>
              <a:rPr sz="3200" spc="-5" dirty="0">
                <a:latin typeface="Verdana"/>
                <a:cs typeface="Verdana"/>
              </a:rPr>
              <a:t>determinado  momento.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622" y="3861015"/>
            <a:ext cx="6385940" cy="2784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88974"/>
            <a:ext cx="3836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696363"/>
                </a:solidFill>
                <a:latin typeface="Trebuchet MS"/>
                <a:cs typeface="Trebuchet MS"/>
              </a:rPr>
              <a:t>7)</a:t>
            </a:r>
            <a:r>
              <a:rPr sz="4000" spc="-285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155" dirty="0">
                <a:solidFill>
                  <a:srgbClr val="696363"/>
                </a:solidFill>
                <a:latin typeface="Trebuchet MS"/>
                <a:cs typeface="Trebuchet MS"/>
              </a:rPr>
              <a:t>ONOMATOPEYA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8025"/>
            <a:ext cx="76123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tabLst>
                <a:tab pos="3665854" algn="l"/>
                <a:tab pos="6659245" algn="l"/>
              </a:tabLst>
            </a:pPr>
            <a:r>
              <a:rPr sz="4000" spc="-10" dirty="0">
                <a:latin typeface="Verdana"/>
                <a:cs typeface="Verdana"/>
              </a:rPr>
              <a:t>Eleme</a:t>
            </a:r>
            <a:r>
              <a:rPr sz="4000" spc="5" dirty="0">
                <a:latin typeface="Verdana"/>
                <a:cs typeface="Verdana"/>
              </a:rPr>
              <a:t>n</a:t>
            </a:r>
            <a:r>
              <a:rPr sz="4000" spc="-10" dirty="0">
                <a:latin typeface="Verdana"/>
                <a:cs typeface="Verdana"/>
              </a:rPr>
              <a:t>to</a:t>
            </a:r>
            <a:r>
              <a:rPr sz="4000" spc="-5" dirty="0">
                <a:latin typeface="Verdana"/>
                <a:cs typeface="Verdana"/>
              </a:rPr>
              <a:t>s</a:t>
            </a:r>
            <a:r>
              <a:rPr sz="4000" dirty="0">
                <a:latin typeface="Verdana"/>
                <a:cs typeface="Verdana"/>
              </a:rPr>
              <a:t>	</a:t>
            </a:r>
            <a:r>
              <a:rPr sz="4000" spc="-10" dirty="0">
                <a:latin typeface="Verdana"/>
                <a:cs typeface="Verdana"/>
              </a:rPr>
              <a:t>g</a:t>
            </a:r>
            <a:r>
              <a:rPr sz="4000" spc="5" dirty="0">
                <a:latin typeface="Verdana"/>
                <a:cs typeface="Verdana"/>
              </a:rPr>
              <a:t>r</a:t>
            </a:r>
            <a:r>
              <a:rPr sz="4000" spc="-5" dirty="0">
                <a:latin typeface="Verdana"/>
                <a:cs typeface="Verdana"/>
              </a:rPr>
              <a:t>áficos</a:t>
            </a:r>
            <a:r>
              <a:rPr sz="4000" dirty="0">
                <a:latin typeface="Verdana"/>
                <a:cs typeface="Verdana"/>
              </a:rPr>
              <a:t>	</a:t>
            </a:r>
            <a:r>
              <a:rPr sz="4000" spc="-10" dirty="0">
                <a:latin typeface="Verdana"/>
                <a:cs typeface="Verdana"/>
              </a:rPr>
              <a:t>que  </a:t>
            </a:r>
            <a:r>
              <a:rPr sz="4000" spc="-5" dirty="0">
                <a:latin typeface="Verdana"/>
                <a:cs typeface="Verdana"/>
              </a:rPr>
              <a:t>representan un</a:t>
            </a:r>
            <a:r>
              <a:rPr sz="4000" spc="60" dirty="0">
                <a:latin typeface="Verdana"/>
                <a:cs typeface="Verdana"/>
              </a:rPr>
              <a:t> </a:t>
            </a:r>
            <a:r>
              <a:rPr sz="4000" spc="-10" dirty="0">
                <a:latin typeface="Verdana"/>
                <a:cs typeface="Verdana"/>
              </a:rPr>
              <a:t>sonido.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35657" y="2812630"/>
            <a:ext cx="5256530" cy="378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88974"/>
            <a:ext cx="40316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696363"/>
                </a:solidFill>
                <a:latin typeface="Trebuchet MS"/>
                <a:cs typeface="Trebuchet MS"/>
              </a:rPr>
              <a:t>8) </a:t>
            </a:r>
            <a:r>
              <a:rPr sz="4000" spc="-105" dirty="0">
                <a:solidFill>
                  <a:srgbClr val="696363"/>
                </a:solidFill>
                <a:latin typeface="Trebuchet MS"/>
                <a:cs typeface="Trebuchet MS"/>
              </a:rPr>
              <a:t>DIBUJO </a:t>
            </a:r>
            <a:r>
              <a:rPr sz="4000" spc="-245" dirty="0">
                <a:solidFill>
                  <a:srgbClr val="696363"/>
                </a:solidFill>
                <a:latin typeface="Trebuchet MS"/>
                <a:cs typeface="Trebuchet MS"/>
              </a:rPr>
              <a:t>Y</a:t>
            </a:r>
            <a:r>
              <a:rPr sz="4000" spc="-509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240" dirty="0">
                <a:solidFill>
                  <a:srgbClr val="696363"/>
                </a:solidFill>
                <a:latin typeface="Trebuchet MS"/>
                <a:cs typeface="Trebuchet MS"/>
              </a:rPr>
              <a:t>TEXTO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8025"/>
            <a:ext cx="7613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tabLst>
                <a:tab pos="2854960" algn="l"/>
                <a:tab pos="4720590" algn="l"/>
                <a:tab pos="5812155" algn="l"/>
              </a:tabLst>
            </a:pPr>
            <a:r>
              <a:rPr sz="4000" spc="-5" dirty="0">
                <a:latin typeface="Verdana"/>
                <a:cs typeface="Verdana"/>
              </a:rPr>
              <a:t>Media</a:t>
            </a:r>
            <a:r>
              <a:rPr sz="4000" spc="5" dirty="0">
                <a:latin typeface="Verdana"/>
                <a:cs typeface="Verdana"/>
              </a:rPr>
              <a:t>n</a:t>
            </a:r>
            <a:r>
              <a:rPr sz="4000" spc="-10" dirty="0">
                <a:latin typeface="Verdana"/>
                <a:cs typeface="Verdana"/>
              </a:rPr>
              <a:t>t</a:t>
            </a:r>
            <a:r>
              <a:rPr sz="4000" spc="-5" dirty="0">
                <a:latin typeface="Verdana"/>
                <a:cs typeface="Verdana"/>
              </a:rPr>
              <a:t>e</a:t>
            </a:r>
            <a:r>
              <a:rPr sz="4000" dirty="0">
                <a:latin typeface="Verdana"/>
                <a:cs typeface="Verdana"/>
              </a:rPr>
              <a:t>	</a:t>
            </a:r>
            <a:r>
              <a:rPr sz="4000" spc="-5" dirty="0">
                <a:latin typeface="Verdana"/>
                <a:cs typeface="Verdana"/>
              </a:rPr>
              <a:t>estos</a:t>
            </a:r>
            <a:r>
              <a:rPr sz="4000" dirty="0">
                <a:latin typeface="Verdana"/>
                <a:cs typeface="Verdana"/>
              </a:rPr>
              <a:t>	e</a:t>
            </a:r>
            <a:r>
              <a:rPr sz="4000" spc="-5" dirty="0">
                <a:latin typeface="Verdana"/>
                <a:cs typeface="Verdana"/>
              </a:rPr>
              <a:t>s</a:t>
            </a:r>
            <a:r>
              <a:rPr sz="4000" dirty="0">
                <a:latin typeface="Verdana"/>
                <a:cs typeface="Verdana"/>
              </a:rPr>
              <a:t>	</a:t>
            </a:r>
            <a:r>
              <a:rPr sz="4000" spc="-10" dirty="0">
                <a:latin typeface="Verdana"/>
                <a:cs typeface="Verdana"/>
              </a:rPr>
              <a:t>pos</a:t>
            </a:r>
            <a:r>
              <a:rPr sz="4000" spc="10" dirty="0">
                <a:latin typeface="Verdana"/>
                <a:cs typeface="Verdana"/>
              </a:rPr>
              <a:t>i</a:t>
            </a:r>
            <a:r>
              <a:rPr sz="4000" spc="-10" dirty="0">
                <a:latin typeface="Verdana"/>
                <a:cs typeface="Verdana"/>
              </a:rPr>
              <a:t>ble  </a:t>
            </a:r>
            <a:r>
              <a:rPr sz="4000" spc="-5" dirty="0">
                <a:latin typeface="Verdana"/>
                <a:cs typeface="Verdana"/>
              </a:rPr>
              <a:t>representar la</a:t>
            </a:r>
            <a:r>
              <a:rPr sz="4000" spc="55" dirty="0">
                <a:latin typeface="Verdana"/>
                <a:cs typeface="Verdana"/>
              </a:rPr>
              <a:t> </a:t>
            </a:r>
            <a:r>
              <a:rPr sz="4000" spc="-10" dirty="0">
                <a:latin typeface="Verdana"/>
                <a:cs typeface="Verdana"/>
              </a:rPr>
              <a:t>realidad.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1110" y="3412451"/>
            <a:ext cx="7621308" cy="2799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857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0" dirty="0">
                <a:latin typeface="Trebuchet MS"/>
                <a:cs typeface="Trebuchet MS"/>
              </a:rPr>
              <a:t>9) </a:t>
            </a:r>
            <a:r>
              <a:rPr b="0" u="none" spc="-90" dirty="0">
                <a:latin typeface="Trebuchet MS"/>
                <a:cs typeface="Trebuchet MS"/>
              </a:rPr>
              <a:t>OTROS</a:t>
            </a:r>
            <a:r>
              <a:rPr b="0" u="none" spc="-445" dirty="0">
                <a:latin typeface="Trebuchet MS"/>
                <a:cs typeface="Trebuchet MS"/>
              </a:rPr>
              <a:t> </a:t>
            </a:r>
            <a:r>
              <a:rPr b="0" u="none" spc="20" dirty="0">
                <a:latin typeface="Trebuchet MS"/>
                <a:cs typeface="Trebuchet MS"/>
              </a:rPr>
              <a:t>ELEMENTOS</a:t>
            </a:r>
          </a:p>
        </p:txBody>
      </p:sp>
      <p:sp>
        <p:nvSpPr>
          <p:cNvPr id="3" name="object 3"/>
          <p:cNvSpPr/>
          <p:nvPr/>
        </p:nvSpPr>
        <p:spPr>
          <a:xfrm>
            <a:off x="1187627" y="1521294"/>
            <a:ext cx="6768719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1017" y="688974"/>
            <a:ext cx="3976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484" dirty="0"/>
              <a:t>EL </a:t>
            </a:r>
            <a:r>
              <a:rPr u="none" spc="-330" dirty="0"/>
              <a:t>PRIMER</a:t>
            </a:r>
            <a:r>
              <a:rPr u="none" spc="-495" dirty="0"/>
              <a:t> </a:t>
            </a:r>
            <a:r>
              <a:rPr u="none" spc="-385" dirty="0"/>
              <a:t>CÓMIC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478026"/>
            <a:ext cx="39319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tabLst>
                <a:tab pos="1396365" algn="l"/>
                <a:tab pos="3418840" algn="l"/>
              </a:tabLst>
            </a:pPr>
            <a:r>
              <a:rPr sz="3200" dirty="0">
                <a:latin typeface="Verdana"/>
                <a:cs typeface="Verdana"/>
              </a:rPr>
              <a:t>Fue	crea</a:t>
            </a:r>
            <a:r>
              <a:rPr sz="3200" spc="-15" dirty="0">
                <a:latin typeface="Verdana"/>
                <a:cs typeface="Verdana"/>
              </a:rPr>
              <a:t>d</a:t>
            </a:r>
            <a:r>
              <a:rPr sz="3200" dirty="0">
                <a:latin typeface="Verdana"/>
                <a:cs typeface="Verdana"/>
              </a:rPr>
              <a:t>o	</a:t>
            </a:r>
            <a:r>
              <a:rPr sz="3200" spc="-5" dirty="0">
                <a:latin typeface="Verdana"/>
                <a:cs typeface="Verdana"/>
              </a:rPr>
              <a:t>en  </a:t>
            </a:r>
            <a:r>
              <a:rPr sz="3200" dirty="0">
                <a:latin typeface="Verdana"/>
                <a:cs typeface="Verdana"/>
              </a:rPr>
              <a:t>1895, y </a:t>
            </a:r>
            <a:r>
              <a:rPr sz="3200" spc="-5" dirty="0">
                <a:latin typeface="Verdana"/>
                <a:cs typeface="Verdana"/>
              </a:rPr>
              <a:t>venía</a:t>
            </a:r>
            <a:r>
              <a:rPr sz="3200" spc="25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en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654" y="2941447"/>
            <a:ext cx="2531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4630" algn="l"/>
              </a:tabLst>
            </a:pPr>
            <a:r>
              <a:rPr sz="3200" spc="-5" dirty="0">
                <a:latin typeface="Verdana"/>
                <a:cs typeface="Verdana"/>
              </a:rPr>
              <a:t>Ne</a:t>
            </a:r>
            <a:r>
              <a:rPr sz="3200" dirty="0">
                <a:latin typeface="Verdana"/>
                <a:cs typeface="Verdana"/>
              </a:rPr>
              <a:t>w	</a:t>
            </a:r>
            <a:r>
              <a:rPr sz="3200" spc="-210" dirty="0">
                <a:latin typeface="Verdana"/>
                <a:cs typeface="Verdana"/>
              </a:rPr>
              <a:t>Y</a:t>
            </a:r>
            <a:r>
              <a:rPr sz="3200" dirty="0">
                <a:latin typeface="Verdana"/>
                <a:cs typeface="Verdana"/>
              </a:rPr>
              <a:t>or</a:t>
            </a:r>
            <a:r>
              <a:rPr sz="3200" spc="-5" dirty="0">
                <a:latin typeface="Verdana"/>
                <a:cs typeface="Verdana"/>
              </a:rPr>
              <a:t>k</a:t>
            </a:r>
            <a:r>
              <a:rPr sz="3200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654" y="2453767"/>
            <a:ext cx="36601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3130" algn="l"/>
                <a:tab pos="3146425" algn="l"/>
              </a:tabLst>
            </a:pPr>
            <a:r>
              <a:rPr sz="3200" dirty="0">
                <a:latin typeface="Verdana"/>
                <a:cs typeface="Verdana"/>
              </a:rPr>
              <a:t>un	</a:t>
            </a:r>
            <a:r>
              <a:rPr sz="3200" spc="-5" dirty="0">
                <a:latin typeface="Verdana"/>
                <a:cs typeface="Verdana"/>
              </a:rPr>
              <a:t>perió</a:t>
            </a:r>
            <a:r>
              <a:rPr sz="3200" spc="-15" dirty="0">
                <a:latin typeface="Verdana"/>
                <a:cs typeface="Verdana"/>
              </a:rPr>
              <a:t>d</a:t>
            </a:r>
            <a:r>
              <a:rPr sz="3200" spc="-5" dirty="0">
                <a:latin typeface="Verdana"/>
                <a:cs typeface="Verdana"/>
              </a:rPr>
              <a:t>i</a:t>
            </a:r>
            <a:r>
              <a:rPr sz="3200" spc="-20" dirty="0">
                <a:latin typeface="Verdana"/>
                <a:cs typeface="Verdana"/>
              </a:rPr>
              <a:t>c</a:t>
            </a:r>
            <a:r>
              <a:rPr sz="3200" dirty="0">
                <a:latin typeface="Verdana"/>
                <a:cs typeface="Verdana"/>
              </a:rPr>
              <a:t>o	</a:t>
            </a:r>
            <a:r>
              <a:rPr sz="3200" spc="5" dirty="0">
                <a:latin typeface="Verdana"/>
                <a:cs typeface="Verdana"/>
              </a:rPr>
              <a:t>de</a:t>
            </a:r>
            <a:endParaRPr sz="3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3200" spc="5" dirty="0">
                <a:latin typeface="Verdana"/>
                <a:cs typeface="Verdana"/>
              </a:rPr>
              <a:t>Su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0654" y="3429076"/>
            <a:ext cx="365760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086610" algn="l"/>
                <a:tab pos="2990850" algn="l"/>
                <a:tab pos="3088640" algn="l"/>
              </a:tabLst>
            </a:pPr>
            <a:r>
              <a:rPr sz="3200" dirty="0">
                <a:latin typeface="Verdana"/>
                <a:cs typeface="Verdana"/>
              </a:rPr>
              <a:t>nomb</a:t>
            </a:r>
            <a:r>
              <a:rPr sz="3200" spc="-25" dirty="0">
                <a:latin typeface="Verdana"/>
                <a:cs typeface="Verdana"/>
              </a:rPr>
              <a:t>r</a:t>
            </a:r>
            <a:r>
              <a:rPr sz="3200" dirty="0">
                <a:latin typeface="Verdana"/>
                <a:cs typeface="Verdana"/>
              </a:rPr>
              <a:t>e		e</a:t>
            </a:r>
            <a:r>
              <a:rPr sz="3200" spc="-65" dirty="0">
                <a:latin typeface="Verdana"/>
                <a:cs typeface="Verdana"/>
              </a:rPr>
              <a:t>r</a:t>
            </a:r>
            <a:r>
              <a:rPr sz="3200" dirty="0">
                <a:latin typeface="Verdana"/>
                <a:cs typeface="Verdana"/>
              </a:rPr>
              <a:t>a  </a:t>
            </a:r>
            <a:r>
              <a:rPr sz="3200" spc="-5" dirty="0">
                <a:latin typeface="Verdana"/>
                <a:cs typeface="Verdana"/>
              </a:rPr>
              <a:t>Hogan´s </a:t>
            </a:r>
            <a:r>
              <a:rPr sz="3200" spc="-55" dirty="0">
                <a:latin typeface="Verdana"/>
                <a:cs typeface="Verdana"/>
              </a:rPr>
              <a:t>Alley. </a:t>
            </a:r>
            <a:r>
              <a:rPr sz="3200" dirty="0">
                <a:latin typeface="Verdana"/>
                <a:cs typeface="Verdana"/>
              </a:rPr>
              <a:t>El  </a:t>
            </a:r>
            <a:r>
              <a:rPr sz="3200" spc="-5" dirty="0">
                <a:latin typeface="Verdana"/>
                <a:cs typeface="Verdana"/>
              </a:rPr>
              <a:t>personaje  princi</a:t>
            </a:r>
            <a:r>
              <a:rPr sz="3200" spc="-15" dirty="0">
                <a:latin typeface="Verdana"/>
                <a:cs typeface="Verdana"/>
              </a:rPr>
              <a:t>p</a:t>
            </a:r>
            <a:r>
              <a:rPr sz="3200" dirty="0">
                <a:latin typeface="Verdana"/>
                <a:cs typeface="Verdana"/>
              </a:rPr>
              <a:t>al	e</a:t>
            </a:r>
            <a:r>
              <a:rPr sz="3200" spc="-60" dirty="0">
                <a:latin typeface="Verdana"/>
                <a:cs typeface="Verdana"/>
              </a:rPr>
              <a:t>r</a:t>
            </a:r>
            <a:r>
              <a:rPr sz="3200" dirty="0">
                <a:latin typeface="Verdana"/>
                <a:cs typeface="Verdana"/>
              </a:rPr>
              <a:t>a		“El  chico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amarillo.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32045" y="1700745"/>
            <a:ext cx="3744468" cy="4392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65590"/>
            <a:ext cx="7616190" cy="32385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5"/>
              </a:spcBef>
            </a:pPr>
            <a:r>
              <a:rPr b="0" u="none" spc="-15" dirty="0">
                <a:latin typeface="Trebuchet MS"/>
                <a:cs typeface="Trebuchet MS"/>
              </a:rPr>
              <a:t>EL </a:t>
            </a:r>
            <a:r>
              <a:rPr b="0" u="none" spc="90" dirty="0">
                <a:latin typeface="Trebuchet MS"/>
                <a:cs typeface="Trebuchet MS"/>
              </a:rPr>
              <a:t>PRIMER</a:t>
            </a:r>
            <a:r>
              <a:rPr b="0" u="none" spc="-400" dirty="0">
                <a:latin typeface="Trebuchet MS"/>
                <a:cs typeface="Trebuchet MS"/>
              </a:rPr>
              <a:t> </a:t>
            </a:r>
            <a:r>
              <a:rPr b="0" u="none" spc="-15" dirty="0">
                <a:latin typeface="Trebuchet MS"/>
                <a:cs typeface="Trebuchet MS"/>
              </a:rPr>
              <a:t>CÓMIC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</a:pP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El </a:t>
            </a:r>
            <a:r>
              <a:rPr sz="3200" b="0" u="none" spc="-5" dirty="0">
                <a:solidFill>
                  <a:srgbClr val="000000"/>
                </a:solidFill>
                <a:latin typeface="Verdana"/>
                <a:cs typeface="Verdana"/>
              </a:rPr>
              <a:t>chico amarillo </a:t>
            </a:r>
            <a:r>
              <a:rPr sz="3200" b="0" u="none" spc="-30" dirty="0">
                <a:solidFill>
                  <a:srgbClr val="000000"/>
                </a:solidFill>
                <a:latin typeface="Verdana"/>
                <a:cs typeface="Verdana"/>
              </a:rPr>
              <a:t>(Yellow </a:t>
            </a:r>
            <a:r>
              <a:rPr sz="3200" b="0" u="none" spc="-5" dirty="0">
                <a:solidFill>
                  <a:srgbClr val="000000"/>
                </a:solidFill>
                <a:latin typeface="Verdana"/>
                <a:cs typeface="Verdana"/>
              </a:rPr>
              <a:t>Kid) vivía  </a:t>
            </a: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en un </a:t>
            </a:r>
            <a:r>
              <a:rPr sz="3200" b="0" u="none" spc="-5" dirty="0">
                <a:solidFill>
                  <a:srgbClr val="000000"/>
                </a:solidFill>
                <a:latin typeface="Verdana"/>
                <a:cs typeface="Verdana"/>
              </a:rPr>
              <a:t>callejón </a:t>
            </a: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que </a:t>
            </a:r>
            <a:r>
              <a:rPr sz="3200" b="0" u="none" spc="-5" dirty="0">
                <a:solidFill>
                  <a:srgbClr val="000000"/>
                </a:solidFill>
                <a:latin typeface="Verdana"/>
                <a:cs typeface="Verdana"/>
              </a:rPr>
              <a:t>compartía con  otros personajes. </a:t>
            </a: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Al </a:t>
            </a:r>
            <a:r>
              <a:rPr sz="3200" b="0" u="none" spc="-10" dirty="0">
                <a:solidFill>
                  <a:srgbClr val="000000"/>
                </a:solidFill>
                <a:latin typeface="Verdana"/>
                <a:cs typeface="Verdana"/>
              </a:rPr>
              <a:t>comienzo </a:t>
            </a:r>
            <a:r>
              <a:rPr sz="3200" b="0" u="none" spc="-20" dirty="0">
                <a:solidFill>
                  <a:srgbClr val="000000"/>
                </a:solidFill>
                <a:latin typeface="Verdana"/>
                <a:cs typeface="Verdana"/>
              </a:rPr>
              <a:t>era  </a:t>
            </a: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en </a:t>
            </a:r>
            <a:r>
              <a:rPr sz="3200" b="0" u="none" spc="-5" dirty="0">
                <a:solidFill>
                  <a:srgbClr val="000000"/>
                </a:solidFill>
                <a:latin typeface="Verdana"/>
                <a:cs typeface="Verdana"/>
              </a:rPr>
              <a:t>blanco </a:t>
            </a: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en </a:t>
            </a:r>
            <a:r>
              <a:rPr sz="3200" b="0" u="none" spc="-10" dirty="0">
                <a:solidFill>
                  <a:srgbClr val="000000"/>
                </a:solidFill>
                <a:latin typeface="Verdana"/>
                <a:cs typeface="Verdana"/>
              </a:rPr>
              <a:t>negro. Luego, </a:t>
            </a:r>
            <a:r>
              <a:rPr sz="3200" b="0" u="none" spc="-5" dirty="0">
                <a:solidFill>
                  <a:srgbClr val="000000"/>
                </a:solidFill>
                <a:latin typeface="Verdana"/>
                <a:cs typeface="Verdana"/>
              </a:rPr>
              <a:t>debido  </a:t>
            </a: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a su </a:t>
            </a:r>
            <a:r>
              <a:rPr sz="3200" b="0" u="none" spc="-5" dirty="0">
                <a:solidFill>
                  <a:srgbClr val="000000"/>
                </a:solidFill>
                <a:latin typeface="Verdana"/>
                <a:cs typeface="Verdana"/>
              </a:rPr>
              <a:t>popularidad, </a:t>
            </a:r>
            <a:r>
              <a:rPr sz="3200" b="0" u="none" dirty="0">
                <a:solidFill>
                  <a:srgbClr val="000000"/>
                </a:solidFill>
                <a:latin typeface="Verdana"/>
                <a:cs typeface="Verdana"/>
              </a:rPr>
              <a:t>fue a</a:t>
            </a:r>
            <a:r>
              <a:rPr sz="3200" b="0" u="none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u="none" spc="-80" dirty="0">
                <a:solidFill>
                  <a:srgbClr val="000000"/>
                </a:solidFill>
                <a:latin typeface="Verdana"/>
                <a:cs typeface="Verdana"/>
              </a:rPr>
              <a:t>color.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1594" y="3382852"/>
            <a:ext cx="6840728" cy="335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6652" y="688974"/>
            <a:ext cx="5248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0" dirty="0">
                <a:solidFill>
                  <a:srgbClr val="696363"/>
                </a:solidFill>
                <a:latin typeface="Trebuchet MS"/>
                <a:cs typeface="Trebuchet MS"/>
              </a:rPr>
              <a:t>ELEMENTOS </a:t>
            </a:r>
            <a:r>
              <a:rPr sz="4000" spc="35" dirty="0">
                <a:solidFill>
                  <a:srgbClr val="696363"/>
                </a:solidFill>
                <a:latin typeface="Trebuchet MS"/>
                <a:cs typeface="Trebuchet MS"/>
              </a:rPr>
              <a:t>DEL</a:t>
            </a:r>
            <a:r>
              <a:rPr sz="4000" spc="-495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15" dirty="0">
                <a:solidFill>
                  <a:srgbClr val="696363"/>
                </a:solidFill>
                <a:latin typeface="Trebuchet MS"/>
                <a:cs typeface="Trebuchet MS"/>
              </a:rPr>
              <a:t>CÓMIC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4713" y="3205048"/>
            <a:ext cx="5811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Verdana"/>
                <a:cs typeface="Verdana"/>
              </a:rPr>
              <a:t>¿Cuáles</a:t>
            </a:r>
            <a:r>
              <a:rPr sz="4400" spc="-65" dirty="0">
                <a:latin typeface="Verdana"/>
                <a:cs typeface="Verdana"/>
              </a:rPr>
              <a:t> </a:t>
            </a:r>
            <a:r>
              <a:rPr sz="4400" dirty="0">
                <a:latin typeface="Verdana"/>
                <a:cs typeface="Verdana"/>
              </a:rPr>
              <a:t>conocemos?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170815"/>
            <a:ext cx="2098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30" dirty="0">
                <a:latin typeface="Trebuchet MS"/>
                <a:cs typeface="Trebuchet MS"/>
              </a:rPr>
              <a:t>1)</a:t>
            </a:r>
            <a:r>
              <a:rPr b="0" u="none" spc="-285" dirty="0">
                <a:latin typeface="Trebuchet MS"/>
                <a:cs typeface="Trebuchet MS"/>
              </a:rPr>
              <a:t> </a:t>
            </a:r>
            <a:r>
              <a:rPr b="0" u="none" spc="-175" dirty="0">
                <a:latin typeface="Trebuchet MS"/>
                <a:cs typeface="Trebuchet MS"/>
              </a:rPr>
              <a:t>VIÑETA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8583" y="938910"/>
            <a:ext cx="872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Verdana"/>
                <a:cs typeface="Verdana"/>
              </a:rPr>
              <a:t>que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2816" y="938910"/>
            <a:ext cx="3596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4185" algn="l"/>
              </a:tabLst>
            </a:pPr>
            <a:r>
              <a:rPr sz="3600" dirty="0">
                <a:latin typeface="Verdana"/>
                <a:cs typeface="Verdana"/>
              </a:rPr>
              <a:t>representa	un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938910"/>
            <a:ext cx="2488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Verdana"/>
                <a:cs typeface="Verdana"/>
              </a:rPr>
              <a:t>Recuadro  </a:t>
            </a:r>
            <a:r>
              <a:rPr sz="3600" dirty="0">
                <a:latin typeface="Verdana"/>
                <a:cs typeface="Verdana"/>
              </a:rPr>
              <a:t>momento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4530" y="1487500"/>
            <a:ext cx="4614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3100705" algn="l"/>
                <a:tab pos="4202430" algn="l"/>
              </a:tabLst>
            </a:pPr>
            <a:r>
              <a:rPr sz="3600" spc="-5" dirty="0">
                <a:latin typeface="Verdana"/>
                <a:cs typeface="Verdana"/>
              </a:rPr>
              <a:t>de</a:t>
            </a:r>
            <a:r>
              <a:rPr sz="3600" dirty="0">
                <a:latin typeface="Verdana"/>
                <a:cs typeface="Verdana"/>
              </a:rPr>
              <a:t>l	rela</a:t>
            </a:r>
            <a:r>
              <a:rPr sz="3600" spc="-15" dirty="0">
                <a:latin typeface="Verdana"/>
                <a:cs typeface="Verdana"/>
              </a:rPr>
              <a:t>t</a:t>
            </a:r>
            <a:r>
              <a:rPr sz="3600" dirty="0">
                <a:latin typeface="Verdana"/>
                <a:cs typeface="Verdana"/>
              </a:rPr>
              <a:t>o	en	el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cómic. Entonces, ¿Cuántas  viñetas tiene la secuencia de  </a:t>
            </a:r>
            <a:r>
              <a:rPr dirty="0"/>
              <a:t>abajo?</a:t>
            </a:r>
          </a:p>
        </p:txBody>
      </p:sp>
      <p:sp>
        <p:nvSpPr>
          <p:cNvPr id="8" name="object 8"/>
          <p:cNvSpPr/>
          <p:nvPr/>
        </p:nvSpPr>
        <p:spPr>
          <a:xfrm>
            <a:off x="469457" y="3733234"/>
            <a:ext cx="8336448" cy="2693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688974"/>
            <a:ext cx="5024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696363"/>
                </a:solidFill>
                <a:latin typeface="Trebuchet MS"/>
                <a:cs typeface="Trebuchet MS"/>
              </a:rPr>
              <a:t>2) </a:t>
            </a:r>
            <a:r>
              <a:rPr sz="4000" spc="-20" dirty="0">
                <a:solidFill>
                  <a:srgbClr val="696363"/>
                </a:solidFill>
                <a:latin typeface="Trebuchet MS"/>
                <a:cs typeface="Trebuchet MS"/>
              </a:rPr>
              <a:t>ENCUADRE </a:t>
            </a:r>
            <a:r>
              <a:rPr sz="4000" spc="-175" dirty="0">
                <a:solidFill>
                  <a:srgbClr val="696363"/>
                </a:solidFill>
                <a:latin typeface="Trebuchet MS"/>
                <a:cs typeface="Trebuchet MS"/>
              </a:rPr>
              <a:t>O</a:t>
            </a:r>
            <a:r>
              <a:rPr sz="4000" spc="-615" dirty="0">
                <a:solidFill>
                  <a:srgbClr val="696363"/>
                </a:solidFill>
                <a:latin typeface="Trebuchet MS"/>
                <a:cs typeface="Trebuchet MS"/>
              </a:rPr>
              <a:t> </a:t>
            </a:r>
            <a:r>
              <a:rPr sz="4000" spc="-85" dirty="0">
                <a:solidFill>
                  <a:srgbClr val="696363"/>
                </a:solidFill>
                <a:latin typeface="Trebuchet MS"/>
                <a:cs typeface="Trebuchet MS"/>
              </a:rPr>
              <a:t>PLANO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78026"/>
            <a:ext cx="6702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Verdana"/>
                <a:cs typeface="Verdana"/>
              </a:rPr>
              <a:t>Escalas </a:t>
            </a:r>
            <a:r>
              <a:rPr sz="3600" spc="-5" dirty="0">
                <a:latin typeface="Verdana"/>
                <a:cs typeface="Verdana"/>
              </a:rPr>
              <a:t>de representación de  </a:t>
            </a:r>
            <a:r>
              <a:rPr sz="3600" dirty="0">
                <a:latin typeface="Verdana"/>
                <a:cs typeface="Verdana"/>
              </a:rPr>
              <a:t>una </a:t>
            </a:r>
            <a:r>
              <a:rPr sz="3600" spc="-15" dirty="0">
                <a:latin typeface="Verdana"/>
                <a:cs typeface="Verdana"/>
              </a:rPr>
              <a:t>figura </a:t>
            </a:r>
            <a:r>
              <a:rPr sz="3600" dirty="0">
                <a:latin typeface="Verdana"/>
                <a:cs typeface="Verdana"/>
              </a:rPr>
              <a:t>en una</a:t>
            </a:r>
            <a:r>
              <a:rPr sz="3600" spc="-70" dirty="0">
                <a:latin typeface="Verdana"/>
                <a:cs typeface="Verdana"/>
              </a:rPr>
              <a:t> </a:t>
            </a:r>
            <a:r>
              <a:rPr sz="3600" spc="-5" dirty="0">
                <a:latin typeface="Verdana"/>
                <a:cs typeface="Verdana"/>
              </a:rPr>
              <a:t>viñeta.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5613" y="2666869"/>
            <a:ext cx="5328539" cy="4098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896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u="none" spc="-70" dirty="0">
                <a:latin typeface="Trebuchet MS"/>
                <a:cs typeface="Trebuchet MS"/>
              </a:rPr>
              <a:t>TIPOS </a:t>
            </a:r>
            <a:r>
              <a:rPr b="0" u="none" spc="85" dirty="0">
                <a:latin typeface="Trebuchet MS"/>
                <a:cs typeface="Trebuchet MS"/>
              </a:rPr>
              <a:t>DE</a:t>
            </a:r>
            <a:r>
              <a:rPr b="0" u="none" spc="-400" dirty="0">
                <a:latin typeface="Trebuchet MS"/>
                <a:cs typeface="Trebuchet MS"/>
              </a:rPr>
              <a:t> </a:t>
            </a:r>
            <a:r>
              <a:rPr b="0" u="none" spc="-15" dirty="0">
                <a:latin typeface="Trebuchet MS"/>
                <a:cs typeface="Trebuchet MS"/>
              </a:rPr>
              <a:t>PLANOS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478026"/>
            <a:ext cx="7597140" cy="5133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270635" indent="-51562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375"/>
              <a:buAutoNum type="alphaLcParenR"/>
              <a:tabLst>
                <a:tab pos="528320" algn="l"/>
              </a:tabLst>
            </a:pPr>
            <a:r>
              <a:rPr sz="3200" spc="-5" dirty="0">
                <a:latin typeface="Verdana"/>
                <a:cs typeface="Verdana"/>
              </a:rPr>
              <a:t>Plano </a:t>
            </a:r>
            <a:r>
              <a:rPr sz="3200" spc="-10" dirty="0">
                <a:latin typeface="Verdana"/>
                <a:cs typeface="Verdana"/>
              </a:rPr>
              <a:t>general: </a:t>
            </a:r>
            <a:r>
              <a:rPr sz="3200" dirty="0">
                <a:latin typeface="Verdana"/>
                <a:cs typeface="Verdana"/>
              </a:rPr>
              <a:t>representa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la  figura </a:t>
            </a:r>
            <a:r>
              <a:rPr sz="3200" dirty="0">
                <a:latin typeface="Verdana"/>
                <a:cs typeface="Verdana"/>
              </a:rPr>
              <a:t>humana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entera.</a:t>
            </a:r>
            <a:endParaRPr sz="3200">
              <a:latin typeface="Verdana"/>
              <a:cs typeface="Verdana"/>
            </a:endParaRPr>
          </a:p>
          <a:p>
            <a:pPr marL="527685" marR="5080" indent="-5156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AutoNum type="alphaLcParenR"/>
              <a:tabLst>
                <a:tab pos="528320" algn="l"/>
              </a:tabLst>
            </a:pPr>
            <a:r>
              <a:rPr sz="3200" spc="-5" dirty="0">
                <a:latin typeface="Verdana"/>
                <a:cs typeface="Verdana"/>
              </a:rPr>
              <a:t>Plano tres </a:t>
            </a:r>
            <a:r>
              <a:rPr sz="3200" dirty="0">
                <a:latin typeface="Verdana"/>
                <a:cs typeface="Verdana"/>
              </a:rPr>
              <a:t>cuartos: </a:t>
            </a:r>
            <a:r>
              <a:rPr sz="3200" spc="-5" dirty="0">
                <a:latin typeface="Verdana"/>
                <a:cs typeface="Verdana"/>
              </a:rPr>
              <a:t>la </a:t>
            </a:r>
            <a:r>
              <a:rPr sz="3200" spc="-15" dirty="0">
                <a:latin typeface="Verdana"/>
                <a:cs typeface="Verdana"/>
              </a:rPr>
              <a:t>figura  </a:t>
            </a:r>
            <a:r>
              <a:rPr sz="3200" dirty="0">
                <a:latin typeface="Verdana"/>
                <a:cs typeface="Verdana"/>
              </a:rPr>
              <a:t>humana aparece cortada hasta</a:t>
            </a:r>
            <a:r>
              <a:rPr sz="3200" spc="-120" dirty="0">
                <a:latin typeface="Verdana"/>
                <a:cs typeface="Verdana"/>
              </a:rPr>
              <a:t> </a:t>
            </a:r>
            <a:r>
              <a:rPr sz="3200" spc="-5" dirty="0">
                <a:latin typeface="Verdana"/>
                <a:cs typeface="Verdana"/>
              </a:rPr>
              <a:t>las  </a:t>
            </a:r>
            <a:r>
              <a:rPr sz="3200" dirty="0">
                <a:latin typeface="Verdana"/>
                <a:cs typeface="Verdana"/>
              </a:rPr>
              <a:t>rodillas.</a:t>
            </a:r>
            <a:endParaRPr sz="3200">
              <a:latin typeface="Verdana"/>
              <a:cs typeface="Verdana"/>
            </a:endParaRPr>
          </a:p>
          <a:p>
            <a:pPr marL="527685" marR="763905" indent="-5156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AutoNum type="alphaLcParenR"/>
              <a:tabLst>
                <a:tab pos="528320" algn="l"/>
              </a:tabLst>
            </a:pPr>
            <a:r>
              <a:rPr sz="3200" spc="-5" dirty="0">
                <a:latin typeface="Verdana"/>
                <a:cs typeface="Verdana"/>
              </a:rPr>
              <a:t>Plano </a:t>
            </a:r>
            <a:r>
              <a:rPr sz="3200" dirty="0">
                <a:latin typeface="Verdana"/>
                <a:cs typeface="Verdana"/>
              </a:rPr>
              <a:t>medio: </a:t>
            </a:r>
            <a:r>
              <a:rPr sz="3200" spc="-5" dirty="0">
                <a:latin typeface="Verdana"/>
                <a:cs typeface="Verdana"/>
              </a:rPr>
              <a:t>la </a:t>
            </a:r>
            <a:r>
              <a:rPr sz="3200" spc="-15" dirty="0">
                <a:latin typeface="Verdana"/>
                <a:cs typeface="Verdana"/>
              </a:rPr>
              <a:t>figura </a:t>
            </a:r>
            <a:r>
              <a:rPr sz="3200" dirty="0">
                <a:latin typeface="Verdana"/>
                <a:cs typeface="Verdana"/>
              </a:rPr>
              <a:t>humana  aparece </a:t>
            </a:r>
            <a:r>
              <a:rPr sz="3200" spc="-5" dirty="0">
                <a:latin typeface="Verdana"/>
                <a:cs typeface="Verdana"/>
              </a:rPr>
              <a:t>desde </a:t>
            </a:r>
            <a:r>
              <a:rPr sz="3200" dirty="0">
                <a:latin typeface="Verdana"/>
                <a:cs typeface="Verdana"/>
              </a:rPr>
              <a:t>la </a:t>
            </a:r>
            <a:r>
              <a:rPr sz="3200" spc="-10" dirty="0">
                <a:latin typeface="Verdana"/>
                <a:cs typeface="Verdana"/>
              </a:rPr>
              <a:t>cintura </a:t>
            </a:r>
            <a:r>
              <a:rPr sz="3200" spc="-5" dirty="0">
                <a:latin typeface="Verdana"/>
                <a:cs typeface="Verdana"/>
              </a:rPr>
              <a:t>hasta  arriba.</a:t>
            </a:r>
            <a:endParaRPr sz="3200">
              <a:latin typeface="Verdana"/>
              <a:cs typeface="Verdana"/>
            </a:endParaRPr>
          </a:p>
          <a:p>
            <a:pPr marL="527685" marR="1072515" indent="-5156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375"/>
              <a:buAutoNum type="alphaLcParenR"/>
              <a:tabLst>
                <a:tab pos="528320" algn="l"/>
              </a:tabLst>
            </a:pPr>
            <a:r>
              <a:rPr sz="3200" spc="-5" dirty="0">
                <a:latin typeface="Verdana"/>
                <a:cs typeface="Verdana"/>
              </a:rPr>
              <a:t>Primer plano: </a:t>
            </a:r>
            <a:r>
              <a:rPr sz="3200" dirty="0">
                <a:latin typeface="Verdana"/>
                <a:cs typeface="Verdana"/>
              </a:rPr>
              <a:t>aparece solo</a:t>
            </a:r>
            <a:r>
              <a:rPr sz="3200" spc="-114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el  rostro de la </a:t>
            </a:r>
            <a:r>
              <a:rPr sz="3200" spc="-15" dirty="0">
                <a:latin typeface="Verdana"/>
                <a:cs typeface="Verdana"/>
              </a:rPr>
              <a:t>figura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humana.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578865"/>
            <a:ext cx="2344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6130" algn="l"/>
              </a:tabLst>
            </a:pPr>
            <a:r>
              <a:rPr sz="3600" spc="-5" dirty="0">
                <a:latin typeface="Verdana"/>
                <a:cs typeface="Verdana"/>
              </a:rPr>
              <a:t>G</a:t>
            </a:r>
            <a:r>
              <a:rPr sz="3600" spc="-60" dirty="0">
                <a:latin typeface="Verdana"/>
                <a:cs typeface="Verdana"/>
              </a:rPr>
              <a:t>r</a:t>
            </a:r>
            <a:r>
              <a:rPr sz="3600" dirty="0">
                <a:latin typeface="Verdana"/>
                <a:cs typeface="Verdana"/>
              </a:rPr>
              <a:t>aci</a:t>
            </a:r>
            <a:r>
              <a:rPr sz="3600" spc="-15" dirty="0">
                <a:latin typeface="Verdana"/>
                <a:cs typeface="Verdana"/>
              </a:rPr>
              <a:t>a</a:t>
            </a:r>
            <a:r>
              <a:rPr sz="3600" dirty="0">
                <a:latin typeface="Verdana"/>
                <a:cs typeface="Verdana"/>
              </a:rPr>
              <a:t>s	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713" y="1127505"/>
            <a:ext cx="1296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Verdana"/>
                <a:cs typeface="Verdana"/>
              </a:rPr>
              <a:t>hacer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9251" y="578865"/>
            <a:ext cx="4947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0"/>
              </a:spcBef>
              <a:tabLst>
                <a:tab pos="1012190" algn="l"/>
                <a:tab pos="2854960" algn="l"/>
                <a:tab pos="4196080" algn="l"/>
              </a:tabLst>
            </a:pPr>
            <a:r>
              <a:rPr sz="3600" b="0" u="none" spc="-5" dirty="0">
                <a:solidFill>
                  <a:srgbClr val="000000"/>
                </a:solidFill>
                <a:latin typeface="Verdana"/>
                <a:cs typeface="Verdana"/>
              </a:rPr>
              <a:t>lo</a:t>
            </a:r>
            <a:r>
              <a:rPr sz="3600" b="0" u="none" dirty="0">
                <a:solidFill>
                  <a:srgbClr val="000000"/>
                </a:solidFill>
                <a:latin typeface="Verdana"/>
                <a:cs typeface="Verdana"/>
              </a:rPr>
              <a:t>s	</a:t>
            </a:r>
            <a:r>
              <a:rPr sz="3600" b="0" u="none" spc="-5" dirty="0">
                <a:solidFill>
                  <a:srgbClr val="000000"/>
                </a:solidFill>
                <a:latin typeface="Verdana"/>
                <a:cs typeface="Verdana"/>
              </a:rPr>
              <a:t>plano</a:t>
            </a:r>
            <a:r>
              <a:rPr sz="3600" b="0" u="none" dirty="0">
                <a:solidFill>
                  <a:srgbClr val="000000"/>
                </a:solidFill>
                <a:latin typeface="Verdana"/>
                <a:cs typeface="Verdana"/>
              </a:rPr>
              <a:t>s	</a:t>
            </a:r>
            <a:r>
              <a:rPr sz="3600" b="0" u="none" spc="-5" dirty="0">
                <a:solidFill>
                  <a:srgbClr val="000000"/>
                </a:solidFill>
                <a:latin typeface="Verdana"/>
                <a:cs typeface="Verdana"/>
              </a:rPr>
              <a:t>podemos  </a:t>
            </a:r>
            <a:r>
              <a:rPr sz="3600" b="0" u="none" dirty="0">
                <a:solidFill>
                  <a:srgbClr val="000000"/>
                </a:solidFill>
                <a:latin typeface="Verdana"/>
                <a:cs typeface="Verdana"/>
              </a:rPr>
              <a:t>suposicione</a:t>
            </a:r>
            <a:r>
              <a:rPr sz="3600" b="0" u="none" spc="-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3600" b="0" u="none" dirty="0">
                <a:solidFill>
                  <a:srgbClr val="000000"/>
                </a:solidFill>
                <a:latin typeface="Verdana"/>
                <a:cs typeface="Verdana"/>
              </a:rPr>
              <a:t>.	</a:t>
            </a:r>
            <a:r>
              <a:rPr sz="3600" b="0" u="none" spc="-8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3600" b="0" u="none" dirty="0">
                <a:solidFill>
                  <a:srgbClr val="000000"/>
                </a:solidFill>
                <a:latin typeface="Verdana"/>
                <a:cs typeface="Verdana"/>
              </a:rPr>
              <a:t>or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7713" y="1676222"/>
            <a:ext cx="2068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Verdana"/>
                <a:cs typeface="Verdana"/>
              </a:rPr>
              <a:t>ejemplo: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5702" y="2276817"/>
            <a:ext cx="4896485" cy="424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322</Words>
  <Application>Microsoft Office PowerPoint</Application>
  <PresentationFormat>Presentación en pantalla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</vt:lpstr>
      <vt:lpstr>Verdana</vt:lpstr>
      <vt:lpstr>Office Theme</vt:lpstr>
      <vt:lpstr>EL CÓMIC</vt:lpstr>
      <vt:lpstr>EL CÓMIC</vt:lpstr>
      <vt:lpstr>EL PRIMER CÓMIC</vt:lpstr>
      <vt:lpstr>EL PRIMER CÓMIC El chico amarillo (Yellow Kid) vivía  en un callejón que compartía con  otros personajes. Al comienzo era  en blanco en negro. Luego, debido  a su popularidad, fue a color.</vt:lpstr>
      <vt:lpstr>Presentación de PowerPoint</vt:lpstr>
      <vt:lpstr>1) VIÑETA</vt:lpstr>
      <vt:lpstr>Presentación de PowerPoint</vt:lpstr>
      <vt:lpstr>TIPOS DE PLANOS</vt:lpstr>
      <vt:lpstr>los planos podemos  suposiciones. Por</vt:lpstr>
      <vt:lpstr>3) ÁNGULOS DE VISIÓN</vt:lpstr>
      <vt:lpstr>Tipos de ángulos</vt:lpstr>
      <vt:lpstr>OBSERVEMOS</vt:lpstr>
      <vt:lpstr>4) GLOBO O BOCADILLO</vt:lpstr>
      <vt:lpstr>Presentación de PowerPoint</vt:lpstr>
      <vt:lpstr>Presentación de PowerPoint</vt:lpstr>
      <vt:lpstr>Un bocadillo dentro de otro  bocadillo Indica las pausas que hace el  personaje.</vt:lpstr>
      <vt:lpstr>Un globo y muchos deltas</vt:lpstr>
      <vt:lpstr>Presentación de PowerPoint</vt:lpstr>
      <vt:lpstr>Presentación de PowerPoint</vt:lpstr>
      <vt:lpstr>Presentación de PowerPoint</vt:lpstr>
      <vt:lpstr>Presentación de PowerPoint</vt:lpstr>
      <vt:lpstr>9) OTROS ELEMENTOS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CÓMIC</dc:title>
  <dc:creator>mi compu</dc:creator>
  <cp:lastModifiedBy>KSA</cp:lastModifiedBy>
  <cp:revision>1</cp:revision>
  <dcterms:created xsi:type="dcterms:W3CDTF">2020-03-26T20:59:05Z</dcterms:created>
  <dcterms:modified xsi:type="dcterms:W3CDTF">2020-03-26T21:24:08Z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2020-03-26T00:00:00Z</vt:filetime>
  </property>
</Properties>
</file>